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erriweather-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06ca6a51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06ca6a51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f8aba8467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f8aba8467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540701c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540701c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540701c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540701c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40701c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40701c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f1dead28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f1dead28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issues/limitations with the YOLOr model and datasets. </a:t>
            </a:r>
            <a:r>
              <a:rPr b="1" lang="en" sz="1900">
                <a:solidFill>
                  <a:schemeClr val="dk1"/>
                </a:solidFill>
              </a:rPr>
              <a:t>(Take about 5 to 10 minutes, alongside the initial Analysis &amp; Design slide.)</a:t>
            </a:r>
            <a:endParaRPr b="1" sz="1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f3950a4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f3950a4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f1dead28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f1dead28d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Draw out thoughts about our current progress, how we’ll adapt </a:t>
            </a:r>
            <a:r>
              <a:rPr b="1" lang="en" sz="1900"/>
              <a:t>to our</a:t>
            </a:r>
            <a:r>
              <a:rPr b="1" lang="en" sz="1900"/>
              <a:t> current issues, and our further goals/</a:t>
            </a:r>
            <a:r>
              <a:rPr b="1" lang="en" sz="1900"/>
              <a:t>decisions</a:t>
            </a:r>
            <a:r>
              <a:rPr b="1" lang="en" sz="1900"/>
              <a:t> till the next Prototype session. </a:t>
            </a:r>
            <a:r>
              <a:rPr b="1" lang="en" sz="1900">
                <a:solidFill>
                  <a:schemeClr val="dk1"/>
                </a:solidFill>
              </a:rPr>
              <a:t>(Take about 5 or more minutes.)</a:t>
            </a:r>
            <a:r>
              <a:rPr b="1" lang="en" sz="1900"/>
              <a:t>  </a:t>
            </a:r>
            <a:endParaRPr b="1" sz="1900"/>
          </a:p>
          <a:p>
            <a:pPr indent="-311150" lvl="0" marL="457200" rtl="0" algn="l">
              <a:lnSpc>
                <a:spcPct val="115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Go over on how we’ve tried to, and what we’re doing now, to adapt to our current issues. </a:t>
            </a:r>
            <a:endParaRPr sz="1300">
              <a:solidFill>
                <a:srgbClr val="666666"/>
              </a:solidFill>
              <a:latin typeface="Roboto"/>
              <a:ea typeface="Roboto"/>
              <a:cs typeface="Roboto"/>
              <a:sym typeface="Roboto"/>
            </a:endParaRPr>
          </a:p>
          <a:p>
            <a:pPr indent="-298450" lvl="1" marL="914400" rtl="0" algn="l">
              <a:lnSpc>
                <a:spcPct val="11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(Such as finding different sources of images, trying to increase Google Street image resolution and add buffers to them - ask Keith about, as well as re-annotating the previous groups dataset.)</a:t>
            </a:r>
            <a:endParaRPr>
              <a:solidFill>
                <a:srgbClr val="666666"/>
              </a:solidFill>
              <a:latin typeface="Roboto"/>
              <a:ea typeface="Roboto"/>
              <a:cs typeface="Roboto"/>
              <a:sym typeface="Roboto"/>
            </a:endParaRPr>
          </a:p>
          <a:p>
            <a:pPr indent="-298450" lvl="1" marL="914400" rtl="0" algn="l">
              <a:lnSpc>
                <a:spcPct val="11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Be sure to go in detail, like how Roboflow has that annotation helper, and how it works.</a:t>
            </a:r>
            <a:endParaRPr>
              <a:solidFill>
                <a:srgbClr val="666666"/>
              </a:solidFill>
              <a:latin typeface="Roboto"/>
              <a:ea typeface="Roboto"/>
              <a:cs typeface="Roboto"/>
              <a:sym typeface="Roboto"/>
            </a:endParaRPr>
          </a:p>
          <a:p>
            <a:pPr indent="-311150" lvl="0" marL="457200" rtl="0" algn="l">
              <a:lnSpc>
                <a:spcPct val="115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Recap our current progress, as well as current direction with the Web App team (such as the 10,000 Google Street images), and Dr. Schultz’s students (who will annotate the new images on Roboflow - which we’ll be able to see/approve of. </a:t>
            </a:r>
            <a:endParaRPr sz="1300">
              <a:solidFill>
                <a:srgbClr val="666666"/>
              </a:solidFill>
              <a:latin typeface="Roboto"/>
              <a:ea typeface="Roboto"/>
              <a:cs typeface="Roboto"/>
              <a:sym typeface="Roboto"/>
            </a:endParaRPr>
          </a:p>
          <a:p>
            <a:pPr indent="-298450" lvl="1" marL="914400" rtl="0" algn="l">
              <a:lnSpc>
                <a:spcPct val="115000"/>
              </a:lnSpc>
              <a:spcBef>
                <a:spcPts val="0"/>
              </a:spcBef>
              <a:spcAft>
                <a:spcPts val="0"/>
              </a:spcAft>
              <a:buClr>
                <a:srgbClr val="666666"/>
              </a:buClr>
              <a:buSzPts val="1100"/>
              <a:buFont typeface="Roboto"/>
              <a:buChar char="○"/>
            </a:pPr>
            <a:r>
              <a:rPr lang="en">
                <a:solidFill>
                  <a:srgbClr val="666666"/>
                </a:solidFill>
                <a:latin typeface="Roboto"/>
                <a:ea typeface="Roboto"/>
                <a:cs typeface="Roboto"/>
                <a:sym typeface="Roboto"/>
              </a:rPr>
              <a:t>(Again, ask Keith about stuff with Roboflow, and Jordan about stuff with the Web App team.)   </a:t>
            </a:r>
            <a:endParaRPr>
              <a:solidFill>
                <a:srgbClr val="666666"/>
              </a:solidFill>
              <a:latin typeface="Roboto"/>
              <a:ea typeface="Roboto"/>
              <a:cs typeface="Roboto"/>
              <a:sym typeface="Roboto"/>
            </a:endParaRPr>
          </a:p>
          <a:p>
            <a:pPr indent="-311150" lvl="0" marL="457200" rtl="0" algn="l">
              <a:lnSpc>
                <a:spcPct val="115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Then question on how it all appeals towards Jared, as well as confirm and agree upon our direction for the next Phase, either towards refinement on what we have (with YOLOr), or to start adapting towards the categorizing of litter (through YOLO v5), or both.M</a:t>
            </a:r>
            <a:endParaRPr b="1" sz="1400"/>
          </a:p>
          <a:p>
            <a:pPr indent="0" lvl="0" marL="0" rtl="0" algn="l">
              <a:spcBef>
                <a:spcPts val="1200"/>
              </a:spcBef>
              <a:spcAft>
                <a:spcPts val="0"/>
              </a:spcAft>
              <a:buNone/>
            </a:pPr>
            <a:r>
              <a:t/>
            </a:r>
            <a:endParaRPr b="1" sz="19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f1dead28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f1dead28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Receive feedback, uncover further requirements, modify list of deliverables, and modify project scope. (Should take about 15 or so minutes.)</a:t>
            </a:r>
            <a:endParaRPr b="1" sz="19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f1dead28d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f1dead28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f1dead28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f1dead28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requirements we’ve </a:t>
            </a:r>
            <a:r>
              <a:rPr b="1" lang="en" sz="1900"/>
              <a:t>established</a:t>
            </a:r>
            <a:r>
              <a:rPr b="1" lang="en" sz="1900"/>
              <a:t> through our JADs, and re-confirm them with Jared. (Take about 5 or more minutes, alongside the Network Diagram.) </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lang="en" sz="1200"/>
              <a:t>Thank you, I just wanted to really quickly give a review of the </a:t>
            </a:r>
            <a:r>
              <a:rPr lang="en" sz="1200"/>
              <a:t>requirements</a:t>
            </a:r>
            <a:r>
              <a:rPr lang="en" sz="1200"/>
              <a:t> we are working with currently.</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A method </a:t>
            </a:r>
            <a:r>
              <a:rPr lang="en" sz="1200"/>
              <a:t>receive</a:t>
            </a:r>
            <a:r>
              <a:rPr lang="en" sz="1200"/>
              <a:t> and process images from the user. In our case currently, we are working with the web app team as our user.</a:t>
            </a:r>
            <a:endParaRPr sz="1200"/>
          </a:p>
          <a:p>
            <a:pPr indent="-304800" lvl="0" marL="457200" rtl="0" algn="l">
              <a:spcBef>
                <a:spcPts val="0"/>
              </a:spcBef>
              <a:spcAft>
                <a:spcPts val="0"/>
              </a:spcAft>
              <a:buSzPts val="1200"/>
              <a:buAutoNum type="arabicPeriod"/>
            </a:pPr>
            <a:r>
              <a:rPr lang="en" sz="1200"/>
              <a:t>Our primary requirement is the development of machine learning algorithm to detect instances of litter that are present in the images </a:t>
            </a:r>
            <a:r>
              <a:rPr lang="en" sz="1200"/>
              <a:t>received</a:t>
            </a:r>
            <a:r>
              <a:rPr lang="en" sz="1200"/>
              <a:t> from the user.</a:t>
            </a:r>
            <a:endParaRPr sz="1200"/>
          </a:p>
          <a:p>
            <a:pPr indent="-304800" lvl="0" marL="457200" rtl="0" algn="l">
              <a:spcBef>
                <a:spcPts val="0"/>
              </a:spcBef>
              <a:spcAft>
                <a:spcPts val="0"/>
              </a:spcAft>
              <a:buSzPts val="1200"/>
              <a:buAutoNum type="arabicPeriod"/>
            </a:pPr>
            <a:r>
              <a:rPr lang="en" sz="1200"/>
              <a:t>Once the litter instances have been identified, the next step is to process the information into a format that is readable by the user.</a:t>
            </a:r>
            <a:endParaRPr sz="1200"/>
          </a:p>
          <a:p>
            <a:pPr indent="-304800" lvl="0" marL="457200" rtl="0" algn="l">
              <a:spcBef>
                <a:spcPts val="0"/>
              </a:spcBef>
              <a:spcAft>
                <a:spcPts val="0"/>
              </a:spcAft>
              <a:buSzPts val="1200"/>
              <a:buAutoNum type="arabicPeriod"/>
            </a:pPr>
            <a:r>
              <a:rPr lang="en" sz="1200"/>
              <a:t>Finally, we must develop a way to transfer the processed data to the user.</a:t>
            </a:r>
            <a:endParaRPr sz="1200"/>
          </a:p>
          <a:p>
            <a:pPr indent="-304800" lvl="0" marL="457200" rtl="0" algn="l">
              <a:spcBef>
                <a:spcPts val="0"/>
              </a:spcBef>
              <a:spcAft>
                <a:spcPts val="0"/>
              </a:spcAft>
              <a:buSzPts val="1200"/>
              <a:buAutoNum type="arabicPeriod"/>
            </a:pPr>
            <a:r>
              <a:rPr lang="en" sz="1200"/>
              <a:t>Additionally we are attempting to develop our final algorithm such that it can detect and </a:t>
            </a:r>
            <a:r>
              <a:rPr lang="en" sz="1200"/>
              <a:t>categorize</a:t>
            </a:r>
            <a:r>
              <a:rPr lang="en" sz="1200"/>
              <a:t> different types of litter such as paper, glass, etc. it should be noted that this requirement is </a:t>
            </a:r>
            <a:r>
              <a:rPr lang="en" sz="1200"/>
              <a:t>contingent</a:t>
            </a:r>
            <a:r>
              <a:rPr lang="en" sz="1200"/>
              <a:t> on the completion of the </a:t>
            </a:r>
            <a:r>
              <a:rPr lang="en" sz="1200"/>
              <a:t>other</a:t>
            </a:r>
            <a:r>
              <a:rPr lang="en" sz="1200"/>
              <a:t> requirements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5026b62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5026b62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we have a diagram of our system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before, the core of our system is our Algorithm which is found in our server instance which is hosted on Google Cloud. One key difference from or previous version is that we changed from working with YOLOr to YOLOv5 as Keith will discuss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current version of the algorithm has been trained on a dataset that is a </a:t>
            </a:r>
            <a:r>
              <a:rPr lang="en"/>
              <a:t>annotated</a:t>
            </a:r>
            <a:r>
              <a:rPr lang="en"/>
              <a:t> version of the Fixit team’s dataset and we are currently working to develop this further with images that we received from the web app team and and annotation assistance provided by Dr. Schultz and his students. As such our current model does not implement litter </a:t>
            </a:r>
            <a:r>
              <a:rPr lang="en"/>
              <a:t>categorization</a:t>
            </a:r>
            <a:r>
              <a:rPr lang="en"/>
              <a:t> as Miguel will explain a little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standard way that our system operates has not changed since our first prototype. I will go through a quick review of how it works. First the user will connect to our </a:t>
            </a:r>
            <a:r>
              <a:rPr lang="en"/>
              <a:t>instance</a:t>
            </a:r>
            <a:r>
              <a:rPr lang="en"/>
              <a:t> via a TCP connection and send the images that they want the </a:t>
            </a:r>
            <a:r>
              <a:rPr lang="en"/>
              <a:t>detection</a:t>
            </a:r>
            <a:r>
              <a:rPr lang="en"/>
              <a:t> algorithm to run on. These images will be passed on to the Algorithm which will process the images, format the results, and send them back through the TCP connection to the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concludes the overview of our network diagram. Now i-I’d like to pass it over to our project manager Juan who will cover our project </a:t>
            </a:r>
            <a:r>
              <a:rPr lang="en"/>
              <a:t>management</a:t>
            </a:r>
            <a:r>
              <a:rPr lang="en"/>
              <a:t> section.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3bcb4f8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3bcb4f8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planned versus actual hours accumulated throughout this project, up to this point in Phase 3. </a:t>
            </a:r>
            <a:r>
              <a:rPr b="1" lang="en" sz="1900">
                <a:solidFill>
                  <a:schemeClr val="dk1"/>
                </a:solidFill>
              </a:rPr>
              <a:t>(Take about 5 or more minutes, alongside the Prototype #1 tasks.)</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rPr b="1" lang="en" sz="1900">
                <a:solidFill>
                  <a:schemeClr val="dk1"/>
                </a:solidFill>
              </a:rPr>
              <a:t>Script:</a:t>
            </a:r>
            <a:endParaRPr b="1" sz="1900">
              <a:solidFill>
                <a:schemeClr val="dk1"/>
              </a:solidFill>
            </a:endParaRPr>
          </a:p>
          <a:p>
            <a:pPr indent="0" lvl="0" marL="0" rtl="0" algn="l">
              <a:spcBef>
                <a:spcPts val="0"/>
              </a:spcBef>
              <a:spcAft>
                <a:spcPts val="0"/>
              </a:spcAft>
              <a:buNone/>
            </a:pPr>
            <a:r>
              <a:rPr lang="en">
                <a:solidFill>
                  <a:schemeClr val="dk1"/>
                </a:solidFill>
                <a:latin typeface="Roboto"/>
                <a:ea typeface="Roboto"/>
                <a:cs typeface="Roboto"/>
                <a:sym typeface="Roboto"/>
              </a:rPr>
              <a:t>Hello, I’m Juan the project manager/ Thank you Jordan</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I’ll be going over the estimates vs actuals, for both Hours and Costs. Actual vs Estimated Hours for Phases 1-4 to this point. In phase 1 it’s shown we accumulated 49.5 actual hours (shown as the blue bar) vs 57.25 estimated hours (shown in orange). This is reflected on the cost chart, in which costs will be based on a $23 dollar hourly wage. where Phase 1 has an actual cost of $1,138.50.</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In Phase 1, we initially worked on loading a single image with a Mask R-CNN model, which was assigned by Jared for us to do. However, we then focused more on getting a better grasp on important concepts of Machine Learning instead, with the same model, as well as identifying requirements and technical specifications for the project.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Phase 2 shows 132.5 Estimated hours and 164.5 actual hours, reflected by a $3,047.50 estimated cost and a $3,783.50 actual costs.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In Phase 2, our team started to look into new approaches for our machine learning algorithm development. This resulted in us switching to a two-phase model, where we first detect the litter in Google Street images, then, (this is conditional), categorize that litter into certain litter classes. This led us into looking into the YOLOR model, to fulfill the first phase of this two-phase approach, which will be better explained in future slides.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Phase 3 shows 236 Estimated hours and 221.77 actual hours, reflected by a $5,428.00 estimated cost and $5,100.71 actual costs.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In Phase 3, we began the construction of our system to receive, process, and detect litter in Google Street images from a user, for our Machine Learning project. Such progress so far has led us to creating the boneworks of our system through the utilization of a Google Cloud server, the integration of the YOLOR object detection model - with training and testing to detect litter in Google Street images, and the development of a Python script to formulate the process of our system - pertaining to inputs, outputs, and it’s ability to do frequent operations of processing Google Street images.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For Phase 4, this current Phase, the total number of estimated working hours spent towards development amounts to 266.5 hours, with a total cost of $6.129.50. However, we have accumulated just a total of 154.7 hours, with a total cost of $3,558.10, due to complications.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a:p>
            <a:pPr indent="0" lvl="0" marL="0" rtl="0" algn="l">
              <a:spcBef>
                <a:spcPts val="0"/>
              </a:spcBef>
              <a:spcAft>
                <a:spcPts val="0"/>
              </a:spcAft>
              <a:buNone/>
            </a:pPr>
            <a:r>
              <a:t/>
            </a:r>
            <a:endParaRPr b="1" sz="19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f5d35490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f5d35490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main/most important tasks, like what they are and the hours spent, within Phase 3. Such as training, script development, etc. </a:t>
            </a:r>
            <a:r>
              <a:rPr b="1" lang="en" sz="1900">
                <a:solidFill>
                  <a:schemeClr val="dk1"/>
                </a:solidFill>
              </a:rPr>
              <a:t>(Take about 5 or more minutes, alongside the Planned vs Actual hours.)</a:t>
            </a:r>
            <a:endParaRPr b="1" sz="1900">
              <a:solidFill>
                <a:schemeClr val="dk1"/>
              </a:solidFill>
            </a:endParaRPr>
          </a:p>
          <a:p>
            <a:pPr indent="0" lvl="0" marL="0" rtl="0" algn="l">
              <a:spcBef>
                <a:spcPts val="0"/>
              </a:spcBef>
              <a:spcAft>
                <a:spcPts val="0"/>
              </a:spcAft>
              <a:buNone/>
            </a:pPr>
            <a:r>
              <a:rPr lang="en" sz="1400">
                <a:solidFill>
                  <a:schemeClr val="dk1"/>
                </a:solidFill>
              </a:rPr>
              <a:t>Script:</a:t>
            </a:r>
            <a:endParaRPr b="1" sz="19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Next I will give a recap of the MAIN tasks within Prototype #2 that our group planned/executed.</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First up, Compile Annotation Documentation: where we compiled this document to guide new users to use Roboflow’s annotation tool. From creating an account to directions on where to annotate and how to do them. The document has been sent over to Dr.Schultz, to aid his students with directions on how to do the annotations for our new dataset of Google Street images. To give us litter class annotations to train with later on.</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Next is Refinement - ML Training: Further training done with our previous dataset, re-annotated, with new parameters. Just for detecting litter still.</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Prototype 2 - ML Testing &amp; Algorithm Processing: Examining the algorithms results, and adjusting the Python script and training parameters accordingly for the best litter detection. </a:t>
            </a:r>
            <a:r>
              <a:rPr i="1" lang="en" sz="1200">
                <a:solidFill>
                  <a:schemeClr val="dk1"/>
                </a:solidFill>
              </a:rPr>
              <a:t>This will be something Keith will better explain later on.</a:t>
            </a:r>
            <a:endParaRPr i="1"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Build pipeline to Web App Team: Connect with Web App team to allow them to use our ML algorithm. We met with the web app team to provide them with our TCP client code, as well as explaining the functionality of our ML algorithm, and clearing up any confusion regarding the code itself, so that they can use it to utilize our Ml algorithm.</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Collate Litter Metrics: Aimed to collect/adjust our results from our ML algorithm to be accessible &amp; acceptable for the Web App team. However, current results that came from the algorithm were acceptable by the Web App team, so adjustments were not necessary to our current litter metrics. </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(Conditional: Categorize Litter) Initial - ML Training- Training with combined dataset due to complications. This is due to the fact that Dr.Schultz students were negatively affecting our new datasets progress, thus halting our training to specifically categorize litter only.</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(Conditional: Categorize Litter) ML Testing &amp; Algorithm Processing: Due to the complications, this task has been just us mainly reviewing &amp; adjusting the new dataset, to better our algorithms processing &amp; results.</a:t>
            </a:r>
            <a:r>
              <a:rPr lang="en" sz="1400">
                <a:solidFill>
                  <a:schemeClr val="dk1"/>
                </a:solidFill>
                <a:latin typeface="Roboto"/>
                <a:ea typeface="Roboto"/>
                <a:cs typeface="Roboto"/>
                <a:sym typeface="Roboto"/>
              </a:rPr>
              <a:t> </a:t>
            </a:r>
            <a:endParaRPr sz="1900">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These tasks contributed to 108.45 hours, out of our 154.7 actual hours within this 4th Phase. The rest of the hours come from our meetings amongst ourselves, and with our client.</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b="1" sz="19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f1dead28d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f1dead28d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f1dead28d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f1dead28d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Go over our </a:t>
            </a:r>
            <a:r>
              <a:rPr b="1" lang="en" sz="1900"/>
              <a:t>particular</a:t>
            </a:r>
            <a:r>
              <a:rPr b="1" lang="en" sz="1900"/>
              <a:t> object detection model, YOLO</a:t>
            </a:r>
            <a:r>
              <a:rPr b="1" lang="en" sz="1900"/>
              <a:t>v5</a:t>
            </a:r>
            <a:r>
              <a:rPr b="1" lang="en" sz="1900"/>
              <a:t>, and it’s capabilities/design/usage for our litter </a:t>
            </a:r>
            <a:r>
              <a:rPr b="1" lang="en" sz="1900"/>
              <a:t>detection. As well as what one needs for it to work.</a:t>
            </a:r>
            <a:endParaRPr b="1" sz="1900"/>
          </a:p>
          <a:p>
            <a:pPr indent="0" lvl="0" marL="0" rtl="0" algn="l">
              <a:spcBef>
                <a:spcPts val="0"/>
              </a:spcBef>
              <a:spcAft>
                <a:spcPts val="0"/>
              </a:spcAft>
              <a:buNone/>
            </a:pPr>
            <a:r>
              <a:rPr b="1" lang="en" sz="1900"/>
              <a:t>Also the datasets. </a:t>
            </a:r>
            <a:r>
              <a:rPr b="1" lang="en" sz="1900">
                <a:solidFill>
                  <a:schemeClr val="dk1"/>
                </a:solidFill>
              </a:rPr>
              <a:t>(Take about 5 to 10 minutes, alongside the Continued Analysis &amp; Design slide.)</a:t>
            </a:r>
            <a:endParaRPr b="1" sz="1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f3950a48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f3950a48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7.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2.jpg"/><Relationship Id="rId6"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1.jpg"/><Relationship Id="rId5" Type="http://schemas.openxmlformats.org/officeDocument/2006/relationships/image" Target="../media/image5.png"/><Relationship Id="rId6" Type="http://schemas.openxmlformats.org/officeDocument/2006/relationships/image" Target="../media/image24.jp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github.com/SushiTeam2022/KAAB-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 #2 Meeting</a:t>
            </a:r>
            <a:endParaRPr/>
          </a:p>
        </p:txBody>
      </p:sp>
      <p:sp>
        <p:nvSpPr>
          <p:cNvPr id="65" name="Google Shape;65;p13"/>
          <p:cNvSpPr txBox="1"/>
          <p:nvPr>
            <p:ph idx="1" type="subTitle"/>
          </p:nvPr>
        </p:nvSpPr>
        <p:spPr>
          <a:xfrm>
            <a:off x="311700" y="1878539"/>
            <a:ext cx="4242600" cy="155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Attendees: </a:t>
            </a:r>
            <a:endParaRPr>
              <a:solidFill>
                <a:schemeClr val="accent1"/>
              </a:solidFill>
            </a:endParaRPr>
          </a:p>
          <a:p>
            <a:pPr indent="457200" lvl="0" marL="0" rtl="0" algn="l">
              <a:spcBef>
                <a:spcPts val="0"/>
              </a:spcBef>
              <a:spcAft>
                <a:spcPts val="0"/>
              </a:spcAft>
              <a:buNone/>
            </a:pPr>
            <a:r>
              <a:rPr lang="en">
                <a:solidFill>
                  <a:schemeClr val="accent1"/>
                </a:solidFill>
              </a:rPr>
              <a:t>Dr. Shaunn-inn Wu </a:t>
            </a:r>
            <a:endParaRPr>
              <a:solidFill>
                <a:schemeClr val="accent1"/>
              </a:solidFill>
            </a:endParaRPr>
          </a:p>
          <a:p>
            <a:pPr indent="457200" lvl="0" marL="0" rtl="0" algn="l">
              <a:spcBef>
                <a:spcPts val="0"/>
              </a:spcBef>
              <a:spcAft>
                <a:spcPts val="0"/>
              </a:spcAft>
              <a:buNone/>
            </a:pPr>
            <a:r>
              <a:rPr lang="en">
                <a:solidFill>
                  <a:schemeClr val="accent1"/>
                </a:solidFill>
              </a:rPr>
              <a:t>Dr. Jared Macshane</a:t>
            </a:r>
            <a:endParaRPr>
              <a:solidFill>
                <a:schemeClr val="accent1"/>
              </a:solidFill>
            </a:endParaRPr>
          </a:p>
          <a:p>
            <a:pPr indent="457200" lvl="0" marL="0" rtl="0" algn="l">
              <a:spcBef>
                <a:spcPts val="0"/>
              </a:spcBef>
              <a:spcAft>
                <a:spcPts val="0"/>
              </a:spcAft>
              <a:buNone/>
            </a:pPr>
            <a:r>
              <a:rPr lang="en">
                <a:solidFill>
                  <a:schemeClr val="accent1"/>
                </a:solidFill>
              </a:rPr>
              <a:t>Sushi Team</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 #2 Functionality - Client &amp; Server</a:t>
            </a:r>
            <a:endParaRPr/>
          </a:p>
          <a:p>
            <a:pPr indent="0" lvl="0" marL="0" rtl="0" algn="l">
              <a:spcBef>
                <a:spcPts val="0"/>
              </a:spcBef>
              <a:spcAft>
                <a:spcPts val="0"/>
              </a:spcAft>
              <a:buNone/>
            </a:pPr>
            <a:r>
              <a:t/>
            </a:r>
            <a:endParaRPr/>
          </a:p>
        </p:txBody>
      </p:sp>
      <p:pic>
        <p:nvPicPr>
          <p:cNvPr id="135" name="Google Shape;135;p22"/>
          <p:cNvPicPr preferRelativeResize="0"/>
          <p:nvPr/>
        </p:nvPicPr>
        <p:blipFill>
          <a:blip r:embed="rId3">
            <a:alphaModFix/>
          </a:blip>
          <a:stretch>
            <a:fillRect/>
          </a:stretch>
        </p:blipFill>
        <p:spPr>
          <a:xfrm>
            <a:off x="311713" y="1689075"/>
            <a:ext cx="2398700" cy="2736150"/>
          </a:xfrm>
          <a:prstGeom prst="rect">
            <a:avLst/>
          </a:prstGeom>
          <a:noFill/>
          <a:ln>
            <a:noFill/>
          </a:ln>
        </p:spPr>
      </p:pic>
      <p:pic>
        <p:nvPicPr>
          <p:cNvPr id="136" name="Google Shape;136;p22"/>
          <p:cNvPicPr preferRelativeResize="0"/>
          <p:nvPr/>
        </p:nvPicPr>
        <p:blipFill rotWithShape="1">
          <a:blip r:embed="rId4">
            <a:alphaModFix/>
          </a:blip>
          <a:srcRect b="209" l="0" r="0" t="209"/>
          <a:stretch/>
        </p:blipFill>
        <p:spPr>
          <a:xfrm>
            <a:off x="2839250" y="1689075"/>
            <a:ext cx="2618677" cy="2313659"/>
          </a:xfrm>
          <a:prstGeom prst="rect">
            <a:avLst/>
          </a:prstGeom>
          <a:noFill/>
          <a:ln>
            <a:noFill/>
          </a:ln>
        </p:spPr>
      </p:pic>
      <p:sp>
        <p:nvSpPr>
          <p:cNvPr id="137" name="Google Shape;137;p22"/>
          <p:cNvSpPr txBox="1"/>
          <p:nvPr/>
        </p:nvSpPr>
        <p:spPr>
          <a:xfrm>
            <a:off x="89511" y="4425225"/>
            <a:ext cx="2843100" cy="354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 python client.py client_images</a:t>
            </a:r>
            <a:endParaRPr sz="1100">
              <a:latin typeface="Roboto"/>
              <a:ea typeface="Roboto"/>
              <a:cs typeface="Roboto"/>
              <a:sym typeface="Roboto"/>
            </a:endParaRPr>
          </a:p>
        </p:txBody>
      </p:sp>
      <p:sp>
        <p:nvSpPr>
          <p:cNvPr id="138" name="Google Shape;138;p22"/>
          <p:cNvSpPr txBox="1"/>
          <p:nvPr/>
        </p:nvSpPr>
        <p:spPr>
          <a:xfrm>
            <a:off x="2839235" y="4002725"/>
            <a:ext cx="2618700" cy="354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 </a:t>
            </a:r>
            <a:r>
              <a:rPr lang="en" sz="1100">
                <a:latin typeface="Roboto"/>
                <a:ea typeface="Roboto"/>
                <a:cs typeface="Roboto"/>
                <a:sym typeface="Roboto"/>
              </a:rPr>
              <a:t>python server_detect.py</a:t>
            </a:r>
            <a:endParaRPr sz="1100">
              <a:latin typeface="Roboto"/>
              <a:ea typeface="Roboto"/>
              <a:cs typeface="Roboto"/>
              <a:sym typeface="Roboto"/>
            </a:endParaRPr>
          </a:p>
        </p:txBody>
      </p:sp>
      <p:sp>
        <p:nvSpPr>
          <p:cNvPr id="139" name="Google Shape;139;p22"/>
          <p:cNvSpPr txBox="1"/>
          <p:nvPr/>
        </p:nvSpPr>
        <p:spPr>
          <a:xfrm>
            <a:off x="89500" y="1296950"/>
            <a:ext cx="5146200" cy="354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TCP connection: Sending a MULTIPLE images/contents of a folder</a:t>
            </a:r>
            <a:r>
              <a:rPr lang="en" sz="1000">
                <a:latin typeface="Roboto"/>
                <a:ea typeface="Roboto"/>
                <a:cs typeface="Roboto"/>
                <a:sym typeface="Roboto"/>
              </a:rPr>
              <a:t>.</a:t>
            </a:r>
            <a:endParaRPr sz="1000">
              <a:latin typeface="Roboto"/>
              <a:ea typeface="Roboto"/>
              <a:cs typeface="Roboto"/>
              <a:sym typeface="Roboto"/>
            </a:endParaRPr>
          </a:p>
        </p:txBody>
      </p:sp>
      <p:pic>
        <p:nvPicPr>
          <p:cNvPr id="140" name="Google Shape;140;p22"/>
          <p:cNvPicPr preferRelativeResize="0"/>
          <p:nvPr/>
        </p:nvPicPr>
        <p:blipFill>
          <a:blip r:embed="rId5">
            <a:alphaModFix/>
          </a:blip>
          <a:stretch>
            <a:fillRect/>
          </a:stretch>
        </p:blipFill>
        <p:spPr>
          <a:xfrm>
            <a:off x="5797350" y="2307524"/>
            <a:ext cx="3034975" cy="1499275"/>
          </a:xfrm>
          <a:prstGeom prst="rect">
            <a:avLst/>
          </a:prstGeom>
          <a:noFill/>
          <a:ln>
            <a:noFill/>
          </a:ln>
        </p:spPr>
      </p:pic>
      <p:sp>
        <p:nvSpPr>
          <p:cNvPr id="141" name="Google Shape;141;p22"/>
          <p:cNvSpPr txBox="1"/>
          <p:nvPr/>
        </p:nvSpPr>
        <p:spPr>
          <a:xfrm>
            <a:off x="5797351" y="1953525"/>
            <a:ext cx="123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latin typeface="Roboto"/>
                <a:ea typeface="Roboto"/>
                <a:cs typeface="Roboto"/>
                <a:sym typeface="Roboto"/>
              </a:rPr>
              <a:t>Client side</a:t>
            </a:r>
            <a:endParaRPr sz="1100" u="sng">
              <a:latin typeface="Roboto"/>
              <a:ea typeface="Roboto"/>
              <a:cs typeface="Roboto"/>
              <a:sym typeface="Roboto"/>
            </a:endParaRPr>
          </a:p>
        </p:txBody>
      </p:sp>
      <p:sp>
        <p:nvSpPr>
          <p:cNvPr id="142" name="Google Shape;142;p22"/>
          <p:cNvSpPr txBox="1"/>
          <p:nvPr/>
        </p:nvSpPr>
        <p:spPr>
          <a:xfrm>
            <a:off x="7029451" y="1953525"/>
            <a:ext cx="123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latin typeface="Roboto"/>
                <a:ea typeface="Roboto"/>
                <a:cs typeface="Roboto"/>
                <a:sym typeface="Roboto"/>
              </a:rPr>
              <a:t>Server</a:t>
            </a:r>
            <a:r>
              <a:rPr lang="en" sz="1100" u="sng">
                <a:latin typeface="Roboto"/>
                <a:ea typeface="Roboto"/>
                <a:cs typeface="Roboto"/>
                <a:sym typeface="Roboto"/>
              </a:rPr>
              <a:t> side</a:t>
            </a:r>
            <a:endParaRPr sz="1100" u="sng">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 #2 Functionality - Results</a:t>
            </a:r>
            <a:endParaRPr/>
          </a:p>
        </p:txBody>
      </p:sp>
      <p:pic>
        <p:nvPicPr>
          <p:cNvPr id="148" name="Google Shape;148;p23"/>
          <p:cNvPicPr preferRelativeResize="0"/>
          <p:nvPr/>
        </p:nvPicPr>
        <p:blipFill>
          <a:blip r:embed="rId3">
            <a:alphaModFix/>
          </a:blip>
          <a:stretch>
            <a:fillRect/>
          </a:stretch>
        </p:blipFill>
        <p:spPr>
          <a:xfrm>
            <a:off x="7256925" y="1655325"/>
            <a:ext cx="1148441" cy="1260875"/>
          </a:xfrm>
          <a:prstGeom prst="rect">
            <a:avLst/>
          </a:prstGeom>
          <a:noFill/>
          <a:ln>
            <a:noFill/>
          </a:ln>
        </p:spPr>
      </p:pic>
      <p:pic>
        <p:nvPicPr>
          <p:cNvPr id="149" name="Google Shape;149;p23"/>
          <p:cNvPicPr preferRelativeResize="0"/>
          <p:nvPr/>
        </p:nvPicPr>
        <p:blipFill rotWithShape="1">
          <a:blip r:embed="rId4">
            <a:alphaModFix/>
          </a:blip>
          <a:srcRect b="0" l="0" r="0" t="0"/>
          <a:stretch/>
        </p:blipFill>
        <p:spPr>
          <a:xfrm>
            <a:off x="6749431" y="2916200"/>
            <a:ext cx="2163432" cy="1981750"/>
          </a:xfrm>
          <a:prstGeom prst="rect">
            <a:avLst/>
          </a:prstGeom>
          <a:noFill/>
          <a:ln>
            <a:noFill/>
          </a:ln>
        </p:spPr>
      </p:pic>
      <p:pic>
        <p:nvPicPr>
          <p:cNvPr id="150" name="Google Shape;150;p23"/>
          <p:cNvPicPr preferRelativeResize="0"/>
          <p:nvPr/>
        </p:nvPicPr>
        <p:blipFill>
          <a:blip r:embed="rId5">
            <a:alphaModFix/>
          </a:blip>
          <a:stretch>
            <a:fillRect/>
          </a:stretch>
        </p:blipFill>
        <p:spPr>
          <a:xfrm>
            <a:off x="311725" y="1655325"/>
            <a:ext cx="2976575" cy="2976575"/>
          </a:xfrm>
          <a:prstGeom prst="rect">
            <a:avLst/>
          </a:prstGeom>
          <a:noFill/>
          <a:ln>
            <a:noFill/>
          </a:ln>
        </p:spPr>
      </p:pic>
      <p:pic>
        <p:nvPicPr>
          <p:cNvPr id="151" name="Google Shape;151;p23"/>
          <p:cNvPicPr preferRelativeResize="0"/>
          <p:nvPr/>
        </p:nvPicPr>
        <p:blipFill>
          <a:blip r:embed="rId6">
            <a:alphaModFix/>
          </a:blip>
          <a:stretch>
            <a:fillRect/>
          </a:stretch>
        </p:blipFill>
        <p:spPr>
          <a:xfrm>
            <a:off x="3440700" y="1655325"/>
            <a:ext cx="2976575" cy="297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 #2 Functionality - Minor Changes </a:t>
            </a:r>
            <a:endParaRPr/>
          </a:p>
        </p:txBody>
      </p:sp>
      <p:pic>
        <p:nvPicPr>
          <p:cNvPr id="157" name="Google Shape;157;p24"/>
          <p:cNvPicPr preferRelativeResize="0"/>
          <p:nvPr/>
        </p:nvPicPr>
        <p:blipFill>
          <a:blip r:embed="rId3">
            <a:alphaModFix/>
          </a:blip>
          <a:stretch>
            <a:fillRect/>
          </a:stretch>
        </p:blipFill>
        <p:spPr>
          <a:xfrm>
            <a:off x="311725" y="1708100"/>
            <a:ext cx="4135276" cy="2711768"/>
          </a:xfrm>
          <a:prstGeom prst="rect">
            <a:avLst/>
          </a:prstGeom>
          <a:noFill/>
          <a:ln>
            <a:noFill/>
          </a:ln>
        </p:spPr>
      </p:pic>
      <p:pic>
        <p:nvPicPr>
          <p:cNvPr id="158" name="Google Shape;158;p24"/>
          <p:cNvPicPr preferRelativeResize="0"/>
          <p:nvPr/>
        </p:nvPicPr>
        <p:blipFill>
          <a:blip r:embed="rId4">
            <a:alphaModFix/>
          </a:blip>
          <a:stretch>
            <a:fillRect/>
          </a:stretch>
        </p:blipFill>
        <p:spPr>
          <a:xfrm>
            <a:off x="4660400" y="1707375"/>
            <a:ext cx="4135276" cy="2713222"/>
          </a:xfrm>
          <a:prstGeom prst="rect">
            <a:avLst/>
          </a:prstGeom>
          <a:noFill/>
          <a:ln>
            <a:noFill/>
          </a:ln>
        </p:spPr>
      </p:pic>
      <p:sp>
        <p:nvSpPr>
          <p:cNvPr id="159" name="Google Shape;159;p24"/>
          <p:cNvSpPr txBox="1"/>
          <p:nvPr/>
        </p:nvSpPr>
        <p:spPr>
          <a:xfrm>
            <a:off x="311736" y="1307175"/>
            <a:ext cx="284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a:latin typeface="Roboto"/>
                <a:ea typeface="Roboto"/>
                <a:cs typeface="Roboto"/>
                <a:sym typeface="Roboto"/>
              </a:rPr>
              <a:t>NOW</a:t>
            </a:r>
            <a:endParaRPr>
              <a:latin typeface="Roboto"/>
              <a:ea typeface="Roboto"/>
              <a:cs typeface="Roboto"/>
              <a:sym typeface="Roboto"/>
            </a:endParaRPr>
          </a:p>
        </p:txBody>
      </p:sp>
      <p:sp>
        <p:nvSpPr>
          <p:cNvPr id="160" name="Google Shape;160;p24"/>
          <p:cNvSpPr txBox="1"/>
          <p:nvPr/>
        </p:nvSpPr>
        <p:spPr>
          <a:xfrm>
            <a:off x="4660411" y="1307175"/>
            <a:ext cx="28431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a:latin typeface="Roboto"/>
                <a:ea typeface="Roboto"/>
                <a:cs typeface="Roboto"/>
                <a:sym typeface="Roboto"/>
              </a:rPr>
              <a:t>BEFORE</a:t>
            </a:r>
            <a:endParaRPr>
              <a:latin typeface="Roboto"/>
              <a:ea typeface="Roboto"/>
              <a:cs typeface="Roboto"/>
              <a:sym typeface="Roboto"/>
            </a:endParaRPr>
          </a:p>
        </p:txBody>
      </p:sp>
      <p:sp>
        <p:nvSpPr>
          <p:cNvPr id="161" name="Google Shape;161;p24"/>
          <p:cNvSpPr txBox="1"/>
          <p:nvPr/>
        </p:nvSpPr>
        <p:spPr>
          <a:xfrm>
            <a:off x="4660395" y="4419875"/>
            <a:ext cx="41352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a:latin typeface="Roboto"/>
                <a:ea typeface="Roboto"/>
                <a:cs typeface="Roboto"/>
                <a:sym typeface="Roboto"/>
              </a:rPr>
              <a:t>YOLOv5 - March 14th, 2022 version</a:t>
            </a:r>
            <a:endParaRPr>
              <a:latin typeface="Roboto"/>
              <a:ea typeface="Roboto"/>
              <a:cs typeface="Roboto"/>
              <a:sym typeface="Roboto"/>
            </a:endParaRPr>
          </a:p>
        </p:txBody>
      </p:sp>
      <p:sp>
        <p:nvSpPr>
          <p:cNvPr id="162" name="Google Shape;162;p24"/>
          <p:cNvSpPr txBox="1"/>
          <p:nvPr/>
        </p:nvSpPr>
        <p:spPr>
          <a:xfrm>
            <a:off x="311758" y="4419875"/>
            <a:ext cx="4135200" cy="400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a:latin typeface="Roboto"/>
                <a:ea typeface="Roboto"/>
                <a:cs typeface="Roboto"/>
                <a:sym typeface="Roboto"/>
              </a:rPr>
              <a:t>YOLOv5 - April 15th, 2022 version</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 #2 Functionality - Minor Changes</a:t>
            </a:r>
            <a:endParaRPr/>
          </a:p>
        </p:txBody>
      </p:sp>
      <p:pic>
        <p:nvPicPr>
          <p:cNvPr id="168" name="Google Shape;168;p25"/>
          <p:cNvPicPr preferRelativeResize="0"/>
          <p:nvPr/>
        </p:nvPicPr>
        <p:blipFill rotWithShape="1">
          <a:blip r:embed="rId3">
            <a:alphaModFix/>
          </a:blip>
          <a:srcRect b="15459" l="3971" r="9492" t="36842"/>
          <a:stretch/>
        </p:blipFill>
        <p:spPr>
          <a:xfrm>
            <a:off x="400050" y="1555300"/>
            <a:ext cx="4865925" cy="1548249"/>
          </a:xfrm>
          <a:prstGeom prst="rect">
            <a:avLst/>
          </a:prstGeom>
          <a:noFill/>
          <a:ln>
            <a:noFill/>
          </a:ln>
        </p:spPr>
      </p:pic>
      <p:pic>
        <p:nvPicPr>
          <p:cNvPr id="169" name="Google Shape;169;p25"/>
          <p:cNvPicPr preferRelativeResize="0"/>
          <p:nvPr/>
        </p:nvPicPr>
        <p:blipFill rotWithShape="1">
          <a:blip r:embed="rId4">
            <a:alphaModFix/>
          </a:blip>
          <a:srcRect b="15709" l="0" r="6305" t="35775"/>
          <a:stretch/>
        </p:blipFill>
        <p:spPr>
          <a:xfrm>
            <a:off x="400050" y="3419924"/>
            <a:ext cx="4865925" cy="1454441"/>
          </a:xfrm>
          <a:prstGeom prst="rect">
            <a:avLst/>
          </a:prstGeom>
          <a:noFill/>
          <a:ln>
            <a:noFill/>
          </a:ln>
        </p:spPr>
      </p:pic>
      <p:sp>
        <p:nvSpPr>
          <p:cNvPr id="170" name="Google Shape;170;p25"/>
          <p:cNvSpPr txBox="1"/>
          <p:nvPr/>
        </p:nvSpPr>
        <p:spPr>
          <a:xfrm>
            <a:off x="5265971" y="1779675"/>
            <a:ext cx="3878100" cy="985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a:buChar char="●"/>
            </a:pPr>
            <a:r>
              <a:rPr lang="en" sz="1300">
                <a:latin typeface="Roboto"/>
                <a:ea typeface="Roboto"/>
                <a:cs typeface="Roboto"/>
                <a:sym typeface="Roboto"/>
              </a:rPr>
              <a:t>NOW</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Conf-thres = 0.35</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Confidence level detection between 35% to 70%</a:t>
            </a:r>
            <a:endParaRPr sz="1300">
              <a:latin typeface="Roboto"/>
              <a:ea typeface="Roboto"/>
              <a:cs typeface="Roboto"/>
              <a:sym typeface="Roboto"/>
            </a:endParaRPr>
          </a:p>
        </p:txBody>
      </p:sp>
      <p:sp>
        <p:nvSpPr>
          <p:cNvPr id="171" name="Google Shape;171;p25"/>
          <p:cNvSpPr txBox="1"/>
          <p:nvPr/>
        </p:nvSpPr>
        <p:spPr>
          <a:xfrm>
            <a:off x="5265971" y="3654550"/>
            <a:ext cx="3878100" cy="985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a:buChar char="●"/>
            </a:pPr>
            <a:r>
              <a:rPr lang="en" sz="1300">
                <a:latin typeface="Roboto"/>
                <a:ea typeface="Roboto"/>
                <a:cs typeface="Roboto"/>
                <a:sym typeface="Roboto"/>
              </a:rPr>
              <a:t>BEFORE</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Conf-thres = 0.05</a:t>
            </a:r>
            <a:endParaRPr sz="1300">
              <a:latin typeface="Roboto"/>
              <a:ea typeface="Roboto"/>
              <a:cs typeface="Roboto"/>
              <a:sym typeface="Roboto"/>
            </a:endParaRPr>
          </a:p>
          <a:p>
            <a:pPr indent="-311150" lvl="1" marL="914400" rtl="0" algn="l">
              <a:spcBef>
                <a:spcPts val="0"/>
              </a:spcBef>
              <a:spcAft>
                <a:spcPts val="0"/>
              </a:spcAft>
              <a:buSzPts val="1300"/>
              <a:buFont typeface="Roboto"/>
              <a:buChar char="○"/>
            </a:pPr>
            <a:r>
              <a:rPr lang="en" sz="1300">
                <a:latin typeface="Roboto"/>
                <a:ea typeface="Roboto"/>
                <a:cs typeface="Roboto"/>
                <a:sym typeface="Roboto"/>
              </a:rPr>
              <a:t>Confidence level detection between 5% to 20%</a:t>
            </a:r>
            <a:endParaRPr sz="13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Prototype #2 Functionality - Minor Changes (That could be made)</a:t>
            </a:r>
            <a:endParaRPr sz="1920"/>
          </a:p>
        </p:txBody>
      </p:sp>
      <p:pic>
        <p:nvPicPr>
          <p:cNvPr id="177" name="Google Shape;177;p26"/>
          <p:cNvPicPr preferRelativeResize="0"/>
          <p:nvPr/>
        </p:nvPicPr>
        <p:blipFill rotWithShape="1">
          <a:blip r:embed="rId3">
            <a:alphaModFix/>
          </a:blip>
          <a:srcRect b="3840" l="0" r="0" t="3831"/>
          <a:stretch/>
        </p:blipFill>
        <p:spPr>
          <a:xfrm>
            <a:off x="3821373" y="1856250"/>
            <a:ext cx="4766028" cy="2751124"/>
          </a:xfrm>
          <a:prstGeom prst="rect">
            <a:avLst/>
          </a:prstGeom>
          <a:noFill/>
          <a:ln>
            <a:noFill/>
          </a:ln>
        </p:spPr>
      </p:pic>
      <p:pic>
        <p:nvPicPr>
          <p:cNvPr id="178" name="Google Shape;178;p26"/>
          <p:cNvPicPr preferRelativeResize="0"/>
          <p:nvPr/>
        </p:nvPicPr>
        <p:blipFill>
          <a:blip r:embed="rId4">
            <a:alphaModFix/>
          </a:blip>
          <a:stretch>
            <a:fillRect/>
          </a:stretch>
        </p:blipFill>
        <p:spPr>
          <a:xfrm>
            <a:off x="556675" y="1856250"/>
            <a:ext cx="2751126" cy="2751126"/>
          </a:xfrm>
          <a:prstGeom prst="rect">
            <a:avLst/>
          </a:prstGeom>
          <a:noFill/>
          <a:ln>
            <a:noFill/>
          </a:ln>
        </p:spPr>
      </p:pic>
      <p:sp>
        <p:nvSpPr>
          <p:cNvPr id="179" name="Google Shape;179;p26"/>
          <p:cNvSpPr txBox="1"/>
          <p:nvPr/>
        </p:nvSpPr>
        <p:spPr>
          <a:xfrm>
            <a:off x="311728" y="1333050"/>
            <a:ext cx="2751000" cy="5232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(Low Res.) Street View Static API</a:t>
            </a:r>
            <a:endParaRPr sz="1100">
              <a:latin typeface="Roboto"/>
              <a:ea typeface="Roboto"/>
              <a:cs typeface="Roboto"/>
              <a:sym typeface="Roboto"/>
            </a:endParaRPr>
          </a:p>
          <a:p>
            <a:pPr indent="-298450" lvl="1" marL="914400" rtl="0" algn="l">
              <a:spcBef>
                <a:spcPts val="0"/>
              </a:spcBef>
              <a:spcAft>
                <a:spcPts val="0"/>
              </a:spcAft>
              <a:buSzPts val="1100"/>
              <a:buFont typeface="Roboto"/>
              <a:buChar char="○"/>
            </a:pPr>
            <a:r>
              <a:rPr lang="en" sz="1100">
                <a:latin typeface="Roboto"/>
                <a:ea typeface="Roboto"/>
                <a:cs typeface="Roboto"/>
                <a:sym typeface="Roboto"/>
              </a:rPr>
              <a:t>Img-size = 640</a:t>
            </a:r>
            <a:endParaRPr sz="1100">
              <a:latin typeface="Roboto"/>
              <a:ea typeface="Roboto"/>
              <a:cs typeface="Roboto"/>
              <a:sym typeface="Roboto"/>
            </a:endParaRPr>
          </a:p>
        </p:txBody>
      </p:sp>
      <p:sp>
        <p:nvSpPr>
          <p:cNvPr id="180" name="Google Shape;180;p26"/>
          <p:cNvSpPr txBox="1"/>
          <p:nvPr/>
        </p:nvSpPr>
        <p:spPr>
          <a:xfrm>
            <a:off x="3821378" y="1333050"/>
            <a:ext cx="2751000" cy="5232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(High Res.) </a:t>
            </a:r>
            <a:r>
              <a:rPr lang="en" sz="1100">
                <a:latin typeface="Roboto"/>
                <a:ea typeface="Roboto"/>
                <a:cs typeface="Roboto"/>
                <a:sym typeface="Roboto"/>
              </a:rPr>
              <a:t>Screenshot</a:t>
            </a:r>
            <a:endParaRPr sz="1100">
              <a:latin typeface="Roboto"/>
              <a:ea typeface="Roboto"/>
              <a:cs typeface="Roboto"/>
              <a:sym typeface="Roboto"/>
            </a:endParaRPr>
          </a:p>
          <a:p>
            <a:pPr indent="-298450" lvl="1" marL="914400" rtl="0" algn="l">
              <a:spcBef>
                <a:spcPts val="0"/>
              </a:spcBef>
              <a:spcAft>
                <a:spcPts val="0"/>
              </a:spcAft>
              <a:buSzPts val="1100"/>
              <a:buFont typeface="Roboto"/>
              <a:buChar char="○"/>
            </a:pPr>
            <a:r>
              <a:rPr lang="en" sz="1100">
                <a:latin typeface="Roboto"/>
                <a:ea typeface="Roboto"/>
                <a:cs typeface="Roboto"/>
                <a:sym typeface="Roboto"/>
              </a:rPr>
              <a:t>Img-size = 1280</a:t>
            </a:r>
            <a:endParaRPr sz="11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&amp; Design - Issues</a:t>
            </a:r>
            <a:endParaRPr/>
          </a:p>
        </p:txBody>
      </p:sp>
      <p:sp>
        <p:nvSpPr>
          <p:cNvPr id="186" name="Google Shape;186;p27"/>
          <p:cNvSpPr txBox="1"/>
          <p:nvPr/>
        </p:nvSpPr>
        <p:spPr>
          <a:xfrm>
            <a:off x="233475" y="1489575"/>
            <a:ext cx="3594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Roboto"/>
                <a:ea typeface="Roboto"/>
                <a:cs typeface="Roboto"/>
                <a:sym typeface="Roboto"/>
              </a:rPr>
              <a:t>Dataset </a:t>
            </a:r>
            <a:r>
              <a:rPr b="1" lang="en">
                <a:solidFill>
                  <a:schemeClr val="accent1"/>
                </a:solidFill>
                <a:latin typeface="Roboto"/>
                <a:ea typeface="Roboto"/>
                <a:cs typeface="Roboto"/>
                <a:sym typeface="Roboto"/>
              </a:rPr>
              <a:t>Disadvantages</a:t>
            </a:r>
            <a:endParaRPr b="1">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Small Objects</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Bounding Boxes not tight to object</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Not all litter objects are annotated</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Static Street Images are 640x640 px</a:t>
            </a:r>
            <a:endParaRPr>
              <a:solidFill>
                <a:schemeClr val="accent1"/>
              </a:solidFill>
              <a:latin typeface="Roboto"/>
              <a:ea typeface="Roboto"/>
              <a:cs typeface="Roboto"/>
              <a:sym typeface="Roboto"/>
            </a:endParaRPr>
          </a:p>
        </p:txBody>
      </p:sp>
      <p:pic>
        <p:nvPicPr>
          <p:cNvPr id="187" name="Google Shape;187;p27"/>
          <p:cNvPicPr preferRelativeResize="0"/>
          <p:nvPr/>
        </p:nvPicPr>
        <p:blipFill rotWithShape="1">
          <a:blip r:embed="rId3">
            <a:alphaModFix/>
          </a:blip>
          <a:srcRect b="19333" l="34478" r="35221" t="19074"/>
          <a:stretch/>
        </p:blipFill>
        <p:spPr>
          <a:xfrm>
            <a:off x="311721" y="2998172"/>
            <a:ext cx="1469974" cy="1791578"/>
          </a:xfrm>
          <a:prstGeom prst="rect">
            <a:avLst/>
          </a:prstGeom>
          <a:noFill/>
          <a:ln>
            <a:noFill/>
          </a:ln>
        </p:spPr>
      </p:pic>
      <p:pic>
        <p:nvPicPr>
          <p:cNvPr id="188" name="Google Shape;188;p27"/>
          <p:cNvPicPr preferRelativeResize="0"/>
          <p:nvPr/>
        </p:nvPicPr>
        <p:blipFill>
          <a:blip r:embed="rId4">
            <a:alphaModFix/>
          </a:blip>
          <a:stretch>
            <a:fillRect/>
          </a:stretch>
        </p:blipFill>
        <p:spPr>
          <a:xfrm>
            <a:off x="1905075" y="2998175"/>
            <a:ext cx="1627971" cy="1791575"/>
          </a:xfrm>
          <a:prstGeom prst="rect">
            <a:avLst/>
          </a:prstGeom>
          <a:noFill/>
          <a:ln>
            <a:noFill/>
          </a:ln>
        </p:spPr>
      </p:pic>
      <p:pic>
        <p:nvPicPr>
          <p:cNvPr id="189" name="Google Shape;189;p27"/>
          <p:cNvPicPr preferRelativeResize="0"/>
          <p:nvPr/>
        </p:nvPicPr>
        <p:blipFill rotWithShape="1">
          <a:blip r:embed="rId5">
            <a:alphaModFix/>
          </a:blip>
          <a:srcRect b="0" l="66666" r="0" t="0"/>
          <a:stretch/>
        </p:blipFill>
        <p:spPr>
          <a:xfrm>
            <a:off x="5304140" y="2998175"/>
            <a:ext cx="2502121" cy="1983500"/>
          </a:xfrm>
          <a:prstGeom prst="rect">
            <a:avLst/>
          </a:prstGeom>
          <a:noFill/>
          <a:ln>
            <a:noFill/>
          </a:ln>
        </p:spPr>
      </p:pic>
      <p:sp>
        <p:nvSpPr>
          <p:cNvPr id="190" name="Google Shape;190;p27"/>
          <p:cNvSpPr txBox="1"/>
          <p:nvPr/>
        </p:nvSpPr>
        <p:spPr>
          <a:xfrm>
            <a:off x="4758200" y="1509750"/>
            <a:ext cx="3594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Roboto"/>
                <a:ea typeface="Roboto"/>
                <a:cs typeface="Roboto"/>
                <a:sym typeface="Roboto"/>
              </a:rPr>
              <a:t>YOLOv5 Disadvantages</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Faster image processing results in lower precision</a:t>
            </a:r>
            <a:endParaRPr>
              <a:solidFill>
                <a:schemeClr val="accent1"/>
              </a:solidFill>
              <a:latin typeface="Roboto"/>
              <a:ea typeface="Roboto"/>
              <a:cs typeface="Roboto"/>
              <a:sym typeface="Roboto"/>
            </a:endParaRPr>
          </a:p>
          <a:p>
            <a:pPr indent="0" lvl="0" marL="0" rtl="0" algn="l">
              <a:spcBef>
                <a:spcPts val="0"/>
              </a:spcBef>
              <a:spcAft>
                <a:spcPts val="0"/>
              </a:spcAft>
              <a:buNone/>
            </a:pPr>
            <a:r>
              <a:rPr b="1" lang="en">
                <a:solidFill>
                  <a:schemeClr val="accent1"/>
                </a:solidFill>
                <a:latin typeface="Roboto"/>
                <a:ea typeface="Roboto"/>
                <a:cs typeface="Roboto"/>
                <a:sym typeface="Roboto"/>
              </a:rPr>
              <a:t>Initial </a:t>
            </a:r>
            <a:r>
              <a:rPr b="1" lang="en">
                <a:solidFill>
                  <a:schemeClr val="accent1"/>
                </a:solidFill>
                <a:latin typeface="Roboto"/>
                <a:ea typeface="Roboto"/>
                <a:cs typeface="Roboto"/>
                <a:sym typeface="Roboto"/>
              </a:rPr>
              <a:t>Results</a:t>
            </a:r>
            <a:endParaRPr b="1">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Maximum mAP@0.5 - 0.16</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Low Precision and Recall</a:t>
            </a:r>
            <a:endParaRPr>
              <a:solidFill>
                <a:schemeClr val="accent1"/>
              </a:solidFill>
              <a:latin typeface="Roboto"/>
              <a:ea typeface="Roboto"/>
              <a:cs typeface="Roboto"/>
              <a:sym typeface="Roboto"/>
            </a:endParaRPr>
          </a:p>
          <a:p>
            <a:pPr indent="0" lvl="0" marL="457200" rtl="0" algn="l">
              <a:spcBef>
                <a:spcPts val="0"/>
              </a:spcBef>
              <a:spcAft>
                <a:spcPts val="0"/>
              </a:spcAft>
              <a:buNone/>
            </a:pPr>
            <a:r>
              <a:t/>
            </a:r>
            <a:endParaRPr>
              <a:solidFill>
                <a:schemeClr val="accent1"/>
              </a:solidFill>
              <a:latin typeface="Roboto"/>
              <a:ea typeface="Roboto"/>
              <a:cs typeface="Roboto"/>
              <a:sym typeface="Roboto"/>
            </a:endParaRPr>
          </a:p>
        </p:txBody>
      </p:sp>
      <p:sp>
        <p:nvSpPr>
          <p:cNvPr id="191" name="Google Shape;191;p27"/>
          <p:cNvSpPr/>
          <p:nvPr/>
        </p:nvSpPr>
        <p:spPr>
          <a:xfrm>
            <a:off x="332525" y="3028075"/>
            <a:ext cx="1362900" cy="1726200"/>
          </a:xfrm>
          <a:prstGeom prst="rect">
            <a:avLst/>
          </a:prstGeom>
          <a:noFill/>
          <a:ln cap="flat" cmpd="sng" w="28575">
            <a:solidFill>
              <a:srgbClr val="0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1949425" y="3030875"/>
            <a:ext cx="1470000" cy="1674000"/>
          </a:xfrm>
          <a:prstGeom prst="rect">
            <a:avLst/>
          </a:prstGeom>
          <a:noFill/>
          <a:ln cap="flat" cmpd="sng" w="28575">
            <a:solidFill>
              <a:srgbClr val="0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Solutions</a:t>
            </a:r>
            <a:endParaRPr/>
          </a:p>
        </p:txBody>
      </p:sp>
      <p:sp>
        <p:nvSpPr>
          <p:cNvPr id="198" name="Google Shape;198;p28"/>
          <p:cNvSpPr txBox="1"/>
          <p:nvPr/>
        </p:nvSpPr>
        <p:spPr>
          <a:xfrm>
            <a:off x="113200" y="1317575"/>
            <a:ext cx="5808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solidFill>
                <a:schemeClr val="accent1"/>
              </a:solidFill>
              <a:latin typeface="Roboto"/>
              <a:ea typeface="Roboto"/>
              <a:cs typeface="Roboto"/>
              <a:sym typeface="Roboto"/>
            </a:endParaRPr>
          </a:p>
          <a:p>
            <a:pPr indent="-304800" lvl="0" marL="4572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Improved Street Image Collection Parameters</a:t>
            </a:r>
            <a:endParaRPr sz="1200">
              <a:solidFill>
                <a:schemeClr val="accent1"/>
              </a:solidFill>
              <a:latin typeface="Roboto"/>
              <a:ea typeface="Roboto"/>
              <a:cs typeface="Roboto"/>
              <a:sym typeface="Roboto"/>
            </a:endParaRPr>
          </a:p>
          <a:p>
            <a:pPr indent="-304800" lvl="1" marL="9144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Tighter FOV</a:t>
            </a:r>
            <a:endParaRPr sz="1200">
              <a:solidFill>
                <a:schemeClr val="accent1"/>
              </a:solidFill>
              <a:latin typeface="Roboto"/>
              <a:ea typeface="Roboto"/>
              <a:cs typeface="Roboto"/>
              <a:sym typeface="Roboto"/>
            </a:endParaRPr>
          </a:p>
          <a:p>
            <a:pPr indent="-304800" lvl="1" marL="9144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Downward Pitch</a:t>
            </a:r>
            <a:endParaRPr sz="1200">
              <a:solidFill>
                <a:schemeClr val="accent1"/>
              </a:solidFill>
              <a:latin typeface="Roboto"/>
              <a:ea typeface="Roboto"/>
              <a:cs typeface="Roboto"/>
              <a:sym typeface="Roboto"/>
            </a:endParaRPr>
          </a:p>
          <a:p>
            <a:pPr indent="-304800" lvl="0" marL="4572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Re-annotation of existing dataset</a:t>
            </a:r>
            <a:endParaRPr sz="1200">
              <a:solidFill>
                <a:schemeClr val="accent1"/>
              </a:solidFill>
              <a:latin typeface="Roboto"/>
              <a:ea typeface="Roboto"/>
              <a:cs typeface="Roboto"/>
              <a:sym typeface="Roboto"/>
            </a:endParaRPr>
          </a:p>
          <a:p>
            <a:pPr indent="-304800" lvl="1" marL="9144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Using Roboflow annotation functionality</a:t>
            </a:r>
            <a:endParaRPr sz="1200">
              <a:solidFill>
                <a:schemeClr val="accent1"/>
              </a:solidFill>
              <a:latin typeface="Roboto"/>
              <a:ea typeface="Roboto"/>
              <a:cs typeface="Roboto"/>
              <a:sym typeface="Roboto"/>
            </a:endParaRPr>
          </a:p>
          <a:p>
            <a:pPr indent="-304800" lvl="0" marL="4572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Use Tiling Augmentation on Image</a:t>
            </a:r>
            <a:endParaRPr sz="1200">
              <a:solidFill>
                <a:schemeClr val="accent1"/>
              </a:solidFill>
              <a:latin typeface="Roboto"/>
              <a:ea typeface="Roboto"/>
              <a:cs typeface="Roboto"/>
              <a:sym typeface="Roboto"/>
            </a:endParaRPr>
          </a:p>
          <a:p>
            <a:pPr indent="-304800" lvl="1" marL="9144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Splits image into 4 images</a:t>
            </a:r>
            <a:endParaRPr sz="1200">
              <a:solidFill>
                <a:schemeClr val="accent1"/>
              </a:solidFill>
              <a:latin typeface="Roboto"/>
              <a:ea typeface="Roboto"/>
              <a:cs typeface="Roboto"/>
              <a:sym typeface="Roboto"/>
            </a:endParaRPr>
          </a:p>
          <a:p>
            <a:pPr indent="-304800" lvl="1" marL="9144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New image can be upsized resulting in more pixels per object.</a:t>
            </a:r>
            <a:endParaRPr sz="1200">
              <a:solidFill>
                <a:schemeClr val="accent1"/>
              </a:solidFill>
              <a:latin typeface="Roboto"/>
              <a:ea typeface="Roboto"/>
              <a:cs typeface="Roboto"/>
              <a:sym typeface="Roboto"/>
            </a:endParaRPr>
          </a:p>
          <a:p>
            <a:pPr indent="-304800" lvl="1" marL="9144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Generates Null Images used for False Positive Reduction</a:t>
            </a:r>
            <a:endParaRPr sz="1200">
              <a:solidFill>
                <a:schemeClr val="accent1"/>
              </a:solidFill>
              <a:latin typeface="Roboto"/>
              <a:ea typeface="Roboto"/>
              <a:cs typeface="Roboto"/>
              <a:sym typeface="Roboto"/>
            </a:endParaRPr>
          </a:p>
          <a:p>
            <a:pPr indent="-304800" lvl="0" marL="4572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YOLOv5 model</a:t>
            </a:r>
            <a:endParaRPr sz="1200">
              <a:solidFill>
                <a:schemeClr val="accent1"/>
              </a:solidFill>
              <a:latin typeface="Roboto"/>
              <a:ea typeface="Roboto"/>
              <a:cs typeface="Roboto"/>
              <a:sym typeface="Roboto"/>
            </a:endParaRPr>
          </a:p>
          <a:p>
            <a:pPr indent="-304800" lvl="1" marL="9144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Hyperparameter Evolution Training</a:t>
            </a:r>
            <a:endParaRPr sz="1200">
              <a:solidFill>
                <a:schemeClr val="accent1"/>
              </a:solidFill>
              <a:latin typeface="Roboto"/>
              <a:ea typeface="Roboto"/>
              <a:cs typeface="Roboto"/>
              <a:sym typeface="Roboto"/>
            </a:endParaRPr>
          </a:p>
          <a:p>
            <a:pPr indent="-304800" lvl="2" marL="13716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Varies 25 different training parameters over 300 generations and saves the best result</a:t>
            </a:r>
            <a:endParaRPr sz="1200">
              <a:solidFill>
                <a:schemeClr val="accent1"/>
              </a:solidFill>
              <a:latin typeface="Roboto"/>
              <a:ea typeface="Roboto"/>
              <a:cs typeface="Roboto"/>
              <a:sym typeface="Roboto"/>
            </a:endParaRPr>
          </a:p>
          <a:p>
            <a:pPr indent="-304800" lvl="1" marL="9144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Tiny Bounding Box Rejection</a:t>
            </a:r>
            <a:endParaRPr sz="1200">
              <a:solidFill>
                <a:schemeClr val="accent1"/>
              </a:solidFill>
              <a:latin typeface="Roboto"/>
              <a:ea typeface="Roboto"/>
              <a:cs typeface="Roboto"/>
              <a:sym typeface="Roboto"/>
            </a:endParaRPr>
          </a:p>
          <a:p>
            <a:pPr indent="-304800" lvl="2" marL="13716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Reject Boxes with sides less than 7 pixels or an area of less than 96 pixels</a:t>
            </a:r>
            <a:endParaRPr sz="1200">
              <a:solidFill>
                <a:schemeClr val="accent1"/>
              </a:solidFill>
              <a:latin typeface="Roboto"/>
              <a:ea typeface="Roboto"/>
              <a:cs typeface="Roboto"/>
              <a:sym typeface="Roboto"/>
            </a:endParaRPr>
          </a:p>
          <a:p>
            <a:pPr indent="-304800" lvl="1" marL="9144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Test Time Augmentations</a:t>
            </a:r>
            <a:endParaRPr sz="1200">
              <a:solidFill>
                <a:schemeClr val="accent1"/>
              </a:solidFill>
              <a:latin typeface="Roboto"/>
              <a:ea typeface="Roboto"/>
              <a:cs typeface="Roboto"/>
              <a:sym typeface="Roboto"/>
            </a:endParaRPr>
          </a:p>
          <a:p>
            <a:pPr indent="-304800" lvl="2" marL="1371600" rtl="0" algn="l">
              <a:spcBef>
                <a:spcPts val="0"/>
              </a:spcBef>
              <a:spcAft>
                <a:spcPts val="0"/>
              </a:spcAft>
              <a:buClr>
                <a:schemeClr val="accent1"/>
              </a:buClr>
              <a:buSzPts val="1200"/>
              <a:buFont typeface="Roboto"/>
              <a:buChar char="■"/>
            </a:pPr>
            <a:r>
              <a:rPr lang="en" sz="1200">
                <a:solidFill>
                  <a:schemeClr val="accent1"/>
                </a:solidFill>
                <a:latin typeface="Roboto"/>
                <a:ea typeface="Roboto"/>
                <a:cs typeface="Roboto"/>
                <a:sym typeface="Roboto"/>
              </a:rPr>
              <a:t>Augments image and bounding boxes to </a:t>
            </a:r>
            <a:r>
              <a:rPr lang="en" sz="1200">
                <a:solidFill>
                  <a:schemeClr val="accent1"/>
                </a:solidFill>
                <a:latin typeface="Roboto"/>
                <a:ea typeface="Roboto"/>
                <a:cs typeface="Roboto"/>
                <a:sym typeface="Roboto"/>
              </a:rPr>
              <a:t>increase model resilience, effectively increasing dataset image count</a:t>
            </a:r>
            <a:endParaRPr sz="1200">
              <a:solidFill>
                <a:schemeClr val="accent1"/>
              </a:solidFill>
              <a:latin typeface="Roboto"/>
              <a:ea typeface="Roboto"/>
              <a:cs typeface="Roboto"/>
              <a:sym typeface="Roboto"/>
            </a:endParaRPr>
          </a:p>
        </p:txBody>
      </p:sp>
      <p:pic>
        <p:nvPicPr>
          <p:cNvPr id="199" name="Google Shape;199;p28"/>
          <p:cNvPicPr preferRelativeResize="0"/>
          <p:nvPr/>
        </p:nvPicPr>
        <p:blipFill>
          <a:blip r:embed="rId3">
            <a:alphaModFix/>
          </a:blip>
          <a:stretch>
            <a:fillRect/>
          </a:stretch>
        </p:blipFill>
        <p:spPr>
          <a:xfrm>
            <a:off x="5775950" y="3318075"/>
            <a:ext cx="3282775" cy="1722525"/>
          </a:xfrm>
          <a:prstGeom prst="rect">
            <a:avLst/>
          </a:prstGeom>
          <a:noFill/>
          <a:ln cap="flat" cmpd="sng" w="19050">
            <a:solidFill>
              <a:srgbClr val="233A44"/>
            </a:solidFill>
            <a:prstDash val="solid"/>
            <a:round/>
            <a:headEnd len="sm" w="sm" type="none"/>
            <a:tailEnd len="sm" w="sm" type="none"/>
          </a:ln>
        </p:spPr>
      </p:pic>
      <p:pic>
        <p:nvPicPr>
          <p:cNvPr id="200" name="Google Shape;200;p28"/>
          <p:cNvPicPr preferRelativeResize="0"/>
          <p:nvPr/>
        </p:nvPicPr>
        <p:blipFill>
          <a:blip r:embed="rId4">
            <a:alphaModFix/>
          </a:blip>
          <a:stretch>
            <a:fillRect/>
          </a:stretch>
        </p:blipFill>
        <p:spPr>
          <a:xfrm>
            <a:off x="5775950" y="1317575"/>
            <a:ext cx="3282774" cy="2000499"/>
          </a:xfrm>
          <a:prstGeom prst="rect">
            <a:avLst/>
          </a:prstGeom>
          <a:noFill/>
          <a:ln cap="flat" cmpd="sng" w="19050">
            <a:solidFill>
              <a:srgbClr val="233A44"/>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25" y="500925"/>
            <a:ext cx="3706500" cy="112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Thoughts and Goals</a:t>
            </a:r>
            <a:endParaRPr/>
          </a:p>
        </p:txBody>
      </p:sp>
      <p:sp>
        <p:nvSpPr>
          <p:cNvPr id="206" name="Google Shape;206;p29"/>
          <p:cNvSpPr txBox="1"/>
          <p:nvPr>
            <p:ph idx="1" type="body"/>
          </p:nvPr>
        </p:nvSpPr>
        <p:spPr>
          <a:xfrm>
            <a:off x="4303500" y="60300"/>
            <a:ext cx="4840500" cy="5022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558">
                <a:solidFill>
                  <a:schemeClr val="dk1"/>
                </a:solidFill>
              </a:rPr>
              <a:t>Progress:</a:t>
            </a:r>
            <a:endParaRPr b="1" sz="5558">
              <a:solidFill>
                <a:schemeClr val="dk1"/>
              </a:solidFill>
            </a:endParaRPr>
          </a:p>
          <a:p>
            <a:pPr indent="-316842" lvl="0" marL="457200" rtl="0" algn="l">
              <a:spcBef>
                <a:spcPts val="1200"/>
              </a:spcBef>
              <a:spcAft>
                <a:spcPts val="0"/>
              </a:spcAft>
              <a:buClr>
                <a:schemeClr val="dk1"/>
              </a:buClr>
              <a:buSzPct val="100000"/>
              <a:buChar char="●"/>
            </a:pPr>
            <a:r>
              <a:rPr b="1" lang="en" sz="5558">
                <a:solidFill>
                  <a:schemeClr val="dk1"/>
                </a:solidFill>
              </a:rPr>
              <a:t>Roboflow &amp; Dr. Schultz’s students</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Students were added to the project and were given specific instructions on how to annotate.</a:t>
            </a:r>
            <a:endParaRPr b="1" sz="5558">
              <a:solidFill>
                <a:schemeClr val="dk1"/>
              </a:solidFill>
            </a:endParaRPr>
          </a:p>
          <a:p>
            <a:pPr indent="-316842" lvl="2" marL="1371600" rtl="0" algn="l">
              <a:spcBef>
                <a:spcPts val="0"/>
              </a:spcBef>
              <a:spcAft>
                <a:spcPts val="0"/>
              </a:spcAft>
              <a:buClr>
                <a:schemeClr val="dk1"/>
              </a:buClr>
              <a:buSzPct val="100000"/>
              <a:buChar char="■"/>
            </a:pPr>
            <a:r>
              <a:rPr b="1" lang="en" sz="5558">
                <a:solidFill>
                  <a:schemeClr val="dk1"/>
                </a:solidFill>
              </a:rPr>
              <a:t>Students assigning themself “Jobs”. </a:t>
            </a:r>
            <a:endParaRPr b="1" sz="5558">
              <a:solidFill>
                <a:schemeClr val="dk1"/>
              </a:solidFill>
            </a:endParaRPr>
          </a:p>
          <a:p>
            <a:pPr indent="-316842" lvl="2" marL="1371600" rtl="0" algn="l">
              <a:spcBef>
                <a:spcPts val="0"/>
              </a:spcBef>
              <a:spcAft>
                <a:spcPts val="0"/>
              </a:spcAft>
              <a:buClr>
                <a:schemeClr val="dk1"/>
              </a:buClr>
              <a:buSzPct val="100000"/>
              <a:buChar char="■"/>
            </a:pPr>
            <a:r>
              <a:rPr b="1" lang="en" sz="5558">
                <a:solidFill>
                  <a:schemeClr val="dk1"/>
                </a:solidFill>
              </a:rPr>
              <a:t>Approving their own work &amp; more.</a:t>
            </a:r>
            <a:endParaRPr b="1" sz="5558">
              <a:solidFill>
                <a:schemeClr val="dk1"/>
              </a:solidFill>
            </a:endParaRPr>
          </a:p>
          <a:p>
            <a:pPr indent="-316842" lvl="2" marL="1371600" rtl="0" algn="l">
              <a:spcBef>
                <a:spcPts val="0"/>
              </a:spcBef>
              <a:spcAft>
                <a:spcPts val="0"/>
              </a:spcAft>
              <a:buClr>
                <a:schemeClr val="dk1"/>
              </a:buClr>
              <a:buSzPct val="100000"/>
              <a:buChar char="■"/>
            </a:pPr>
            <a:r>
              <a:rPr b="1" lang="en" sz="5558">
                <a:solidFill>
                  <a:schemeClr val="dk1"/>
                </a:solidFill>
              </a:rPr>
              <a:t>Using the wrong tool for annotations.</a:t>
            </a:r>
            <a:endParaRPr b="1" sz="5558">
              <a:solidFill>
                <a:schemeClr val="dk1"/>
              </a:solidFill>
            </a:endParaRPr>
          </a:p>
          <a:p>
            <a:pPr indent="-316842" lvl="2" marL="1371600" rtl="0" algn="l">
              <a:spcBef>
                <a:spcPts val="0"/>
              </a:spcBef>
              <a:spcAft>
                <a:spcPts val="0"/>
              </a:spcAft>
              <a:buClr>
                <a:schemeClr val="dk1"/>
              </a:buClr>
              <a:buSzPct val="100000"/>
              <a:buChar char="■"/>
            </a:pPr>
            <a:r>
              <a:rPr b="1" lang="en" sz="5558">
                <a:solidFill>
                  <a:schemeClr val="dk1"/>
                </a:solidFill>
              </a:rPr>
              <a:t>Poor annotation quality.</a:t>
            </a:r>
            <a:endParaRPr b="1" sz="5558">
              <a:solidFill>
                <a:schemeClr val="dk1"/>
              </a:solidFill>
            </a:endParaRPr>
          </a:p>
          <a:p>
            <a:pPr indent="-316842" lvl="2" marL="1371600" rtl="0" algn="l">
              <a:spcBef>
                <a:spcPts val="0"/>
              </a:spcBef>
              <a:spcAft>
                <a:spcPts val="0"/>
              </a:spcAft>
              <a:buClr>
                <a:schemeClr val="dk1"/>
              </a:buClr>
              <a:buSzPct val="100000"/>
              <a:buChar char="■"/>
            </a:pPr>
            <a:r>
              <a:rPr b="1" lang="en" sz="5558">
                <a:solidFill>
                  <a:schemeClr val="dk1"/>
                </a:solidFill>
              </a:rPr>
              <a:t>Creating the new class “litter” among </a:t>
            </a:r>
            <a:r>
              <a:rPr b="1" lang="en" sz="5558">
                <a:solidFill>
                  <a:schemeClr val="dk1"/>
                </a:solidFill>
              </a:rPr>
              <a:t>provided</a:t>
            </a:r>
            <a:r>
              <a:rPr b="1" lang="en" sz="5558">
                <a:solidFill>
                  <a:schemeClr val="dk1"/>
                </a:solidFill>
              </a:rPr>
              <a:t> classes</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Slowing down progress on litter categorization.</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Forcing us to review &amp; fix the annotations.</a:t>
            </a:r>
            <a:endParaRPr b="1" sz="5558">
              <a:solidFill>
                <a:schemeClr val="dk1"/>
              </a:solidFill>
            </a:endParaRPr>
          </a:p>
          <a:p>
            <a:pPr indent="-316842" lvl="0" marL="457200" rtl="0" algn="l">
              <a:spcBef>
                <a:spcPts val="0"/>
              </a:spcBef>
              <a:spcAft>
                <a:spcPts val="0"/>
              </a:spcAft>
              <a:buClr>
                <a:schemeClr val="dk1"/>
              </a:buClr>
              <a:buSzPct val="100000"/>
              <a:buChar char="●"/>
            </a:pPr>
            <a:r>
              <a:rPr b="1" lang="en" sz="5558">
                <a:solidFill>
                  <a:schemeClr val="dk1"/>
                </a:solidFill>
              </a:rPr>
              <a:t>Merged, instead of New, Dataset for now</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Litter classes of current, small new dataset have been collapsed to just litter.</a:t>
            </a:r>
            <a:endParaRPr b="1" sz="5558">
              <a:solidFill>
                <a:schemeClr val="dk1"/>
              </a:solidFill>
            </a:endParaRPr>
          </a:p>
          <a:p>
            <a:pPr indent="-316842" lvl="1" marL="914400" rtl="0" algn="l">
              <a:spcBef>
                <a:spcPts val="0"/>
              </a:spcBef>
              <a:spcAft>
                <a:spcPts val="0"/>
              </a:spcAft>
              <a:buClr>
                <a:schemeClr val="dk1"/>
              </a:buClr>
              <a:buSzPct val="100000"/>
              <a:buChar char="○"/>
            </a:pPr>
            <a:r>
              <a:rPr b="1" lang="en" sz="5558">
                <a:solidFill>
                  <a:schemeClr val="dk1"/>
                </a:solidFill>
              </a:rPr>
              <a:t>Merged with old dataset to better litter detection.</a:t>
            </a:r>
            <a:endParaRPr b="1" sz="5558">
              <a:solidFill>
                <a:schemeClr val="dk1"/>
              </a:solidFill>
            </a:endParaRPr>
          </a:p>
          <a:p>
            <a:pPr indent="0" lvl="0" marL="0" rtl="0" algn="l">
              <a:spcBef>
                <a:spcPts val="1200"/>
              </a:spcBef>
              <a:spcAft>
                <a:spcPts val="0"/>
              </a:spcAft>
              <a:buNone/>
            </a:pPr>
            <a:r>
              <a:rPr b="1" lang="en" sz="5558">
                <a:solidFill>
                  <a:schemeClr val="dk1"/>
                </a:solidFill>
              </a:rPr>
              <a:t>Next objective:</a:t>
            </a:r>
            <a:endParaRPr b="1" sz="5558">
              <a:solidFill>
                <a:schemeClr val="dk1"/>
              </a:solidFill>
            </a:endParaRPr>
          </a:p>
          <a:p>
            <a:pPr indent="-316842" lvl="0" marL="457200" rtl="0" algn="l">
              <a:spcBef>
                <a:spcPts val="1200"/>
              </a:spcBef>
              <a:spcAft>
                <a:spcPts val="0"/>
              </a:spcAft>
              <a:buClr>
                <a:schemeClr val="dk1"/>
              </a:buClr>
              <a:buSzPct val="100000"/>
              <a:buChar char="●"/>
            </a:pPr>
            <a:r>
              <a:rPr b="1" lang="en" sz="5558">
                <a:solidFill>
                  <a:schemeClr val="dk1"/>
                </a:solidFill>
              </a:rPr>
              <a:t>Litter categorization, if we can.</a:t>
            </a:r>
            <a:endParaRPr b="1" sz="5558">
              <a:solidFill>
                <a:schemeClr val="dk1"/>
              </a:solidFill>
            </a:endParaRPr>
          </a:p>
          <a:p>
            <a:pPr indent="-316842" lvl="0" marL="457200" rtl="0" algn="l">
              <a:spcBef>
                <a:spcPts val="0"/>
              </a:spcBef>
              <a:spcAft>
                <a:spcPts val="0"/>
              </a:spcAft>
              <a:buClr>
                <a:schemeClr val="dk1"/>
              </a:buClr>
              <a:buSzPct val="100000"/>
              <a:buChar char="●"/>
            </a:pPr>
            <a:r>
              <a:rPr b="1" lang="en" sz="5558">
                <a:solidFill>
                  <a:schemeClr val="dk1"/>
                </a:solidFill>
              </a:rPr>
              <a:t>If we can’t, then commit to improving just Litter detection.</a:t>
            </a:r>
            <a:endParaRPr b="1" sz="5558">
              <a:solidFill>
                <a:schemeClr val="dk1"/>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t/>
            </a:r>
            <a:endParaRPr b="1" sz="1958">
              <a:solidFill>
                <a:srgbClr val="233A44"/>
              </a:solidFill>
            </a:endParaRPr>
          </a:p>
          <a:p>
            <a:pPr indent="0" lvl="0" marL="0" rtl="0" algn="l">
              <a:spcBef>
                <a:spcPts val="1200"/>
              </a:spcBef>
              <a:spcAft>
                <a:spcPts val="0"/>
              </a:spcAft>
              <a:buNone/>
            </a:pPr>
            <a:r>
              <a:rPr b="1" lang="en" sz="1958">
                <a:solidFill>
                  <a:srgbClr val="233A44"/>
                </a:solidFill>
              </a:rPr>
              <a:t>……………………………………………………………………………………</a:t>
            </a:r>
            <a:endParaRPr b="1" sz="1958">
              <a:solidFill>
                <a:srgbClr val="233A44"/>
              </a:solidFill>
            </a:endParaRPr>
          </a:p>
          <a:p>
            <a:pPr indent="0" lvl="0" marL="0" rtl="0" algn="l">
              <a:spcBef>
                <a:spcPts val="1200"/>
              </a:spcBef>
              <a:spcAft>
                <a:spcPts val="0"/>
              </a:spcAft>
              <a:buNone/>
            </a:pPr>
            <a:r>
              <a:rPr b="1" lang="en" sz="1958">
                <a:solidFill>
                  <a:srgbClr val="233A44"/>
                </a:solidFill>
              </a:rPr>
              <a:t>..</a:t>
            </a:r>
            <a:endParaRPr b="1" sz="1958">
              <a:solidFill>
                <a:srgbClr val="233A44"/>
              </a:solidFill>
            </a:endParaRPr>
          </a:p>
          <a:p>
            <a:pPr indent="-259692" lvl="0" marL="457200" rtl="0" algn="l">
              <a:spcBef>
                <a:spcPts val="1200"/>
              </a:spcBef>
              <a:spcAft>
                <a:spcPts val="0"/>
              </a:spcAft>
              <a:buClr>
                <a:srgbClr val="233A44"/>
              </a:buClr>
              <a:buSzPct val="100000"/>
              <a:buChar char="●"/>
            </a:pPr>
            <a:r>
              <a:rPr b="1" lang="en" sz="1958">
                <a:solidFill>
                  <a:srgbClr val="233A44"/>
                </a:solidFill>
              </a:rPr>
              <a:t>Moving with yoloR model</a:t>
            </a:r>
            <a:endParaRPr b="1" sz="1958">
              <a:solidFill>
                <a:srgbClr val="233A44"/>
              </a:solidFill>
            </a:endParaRPr>
          </a:p>
          <a:p>
            <a:pPr indent="-259692" lvl="0" marL="457200" rtl="0" algn="l">
              <a:spcBef>
                <a:spcPts val="0"/>
              </a:spcBef>
              <a:spcAft>
                <a:spcPts val="0"/>
              </a:spcAft>
              <a:buClr>
                <a:srgbClr val="233A44"/>
              </a:buClr>
              <a:buSzPct val="100000"/>
              <a:buChar char="●"/>
            </a:pPr>
            <a:r>
              <a:rPr b="1" lang="en" sz="1958">
                <a:solidFill>
                  <a:srgbClr val="233A44"/>
                </a:solidFill>
              </a:rPr>
              <a:t>Training is been conducted</a:t>
            </a:r>
            <a:endParaRPr b="1" sz="1958">
              <a:solidFill>
                <a:srgbClr val="233A44"/>
              </a:solidFill>
            </a:endParaRPr>
          </a:p>
          <a:p>
            <a:pPr indent="-259692" lvl="0" marL="457200" rtl="0" algn="l">
              <a:spcBef>
                <a:spcPts val="0"/>
              </a:spcBef>
              <a:spcAft>
                <a:spcPts val="0"/>
              </a:spcAft>
              <a:buClr>
                <a:srgbClr val="233A44"/>
              </a:buClr>
              <a:buSzPct val="100000"/>
              <a:buChar char="●"/>
            </a:pPr>
            <a:r>
              <a:rPr b="1" lang="en" sz="1958">
                <a:solidFill>
                  <a:srgbClr val="233A44"/>
                </a:solidFill>
              </a:rPr>
              <a:t>Input/Output</a:t>
            </a:r>
            <a:endParaRPr b="1" sz="1958">
              <a:solidFill>
                <a:srgbClr val="233A44"/>
              </a:solidFill>
            </a:endParaRPr>
          </a:p>
          <a:p>
            <a:pPr indent="0" lvl="0" marL="0" rtl="0" algn="l">
              <a:spcBef>
                <a:spcPts val="1200"/>
              </a:spcBef>
              <a:spcAft>
                <a:spcPts val="0"/>
              </a:spcAft>
              <a:buNone/>
            </a:pPr>
            <a:r>
              <a:rPr b="1" lang="en" sz="1958">
                <a:solidFill>
                  <a:srgbClr val="233A44"/>
                </a:solidFill>
              </a:rPr>
              <a:t>Goal</a:t>
            </a:r>
            <a:endParaRPr b="1" sz="1958">
              <a:solidFill>
                <a:srgbClr val="233A44"/>
              </a:solidFill>
            </a:endParaRPr>
          </a:p>
          <a:p>
            <a:pPr indent="-259692" lvl="0" marL="457200" rtl="0" algn="l">
              <a:spcBef>
                <a:spcPts val="1200"/>
              </a:spcBef>
              <a:spcAft>
                <a:spcPts val="0"/>
              </a:spcAft>
              <a:buClr>
                <a:srgbClr val="233A44"/>
              </a:buClr>
              <a:buSzPct val="100000"/>
              <a:buChar char="●"/>
            </a:pPr>
            <a:r>
              <a:rPr b="1" lang="en" sz="1958">
                <a:solidFill>
                  <a:srgbClr val="233A44"/>
                </a:solidFill>
              </a:rPr>
              <a:t>Next phase </a:t>
            </a:r>
            <a:endParaRPr b="1" sz="1958">
              <a:solidFill>
                <a:srgbClr val="233A44"/>
              </a:solidFill>
            </a:endParaRPr>
          </a:p>
          <a:p>
            <a:pPr indent="-252412" lvl="1" marL="914400" rtl="0" algn="l">
              <a:spcBef>
                <a:spcPts val="0"/>
              </a:spcBef>
              <a:spcAft>
                <a:spcPts val="0"/>
              </a:spcAft>
              <a:buClr>
                <a:srgbClr val="233A44"/>
              </a:buClr>
              <a:buSzPct val="76584"/>
              <a:buChar char="○"/>
            </a:pPr>
            <a:r>
              <a:rPr b="1" lang="en" sz="1958">
                <a:solidFill>
                  <a:srgbClr val="233A44"/>
                </a:solidFill>
              </a:rPr>
              <a:t>categorization</a:t>
            </a:r>
            <a:r>
              <a:rPr b="1" lang="en" sz="1500">
                <a:solidFill>
                  <a:srgbClr val="233A44"/>
                </a:solidFill>
              </a:rPr>
              <a:t> </a:t>
            </a:r>
            <a:endParaRPr b="1" sz="1500">
              <a:solidFill>
                <a:srgbClr val="233A44"/>
              </a:solidFill>
            </a:endParaRPr>
          </a:p>
          <a:p>
            <a:pPr indent="0" lvl="0" marL="0" rtl="0" algn="l">
              <a:spcBef>
                <a:spcPts val="1200"/>
              </a:spcBef>
              <a:spcAft>
                <a:spcPts val="0"/>
              </a:spcAft>
              <a:buNone/>
            </a:pPr>
            <a:r>
              <a:rPr b="1" lang="en" sz="1500">
                <a:solidFill>
                  <a:srgbClr val="233A44"/>
                </a:solidFill>
              </a:rPr>
              <a:t> </a:t>
            </a:r>
            <a:r>
              <a:rPr b="1" lang="en">
                <a:solidFill>
                  <a:srgbClr val="233A44"/>
                </a:solidFill>
              </a:rPr>
              <a:t>   </a:t>
            </a:r>
            <a:endParaRPr b="1">
              <a:solidFill>
                <a:srgbClr val="233A44"/>
              </a:solidFill>
            </a:endParaRPr>
          </a:p>
          <a:p>
            <a:pPr indent="0" lvl="0" marL="0" rtl="0" algn="l">
              <a:spcBef>
                <a:spcPts val="1200"/>
              </a:spcBef>
              <a:spcAft>
                <a:spcPts val="1200"/>
              </a:spcAft>
              <a:buNone/>
            </a:pPr>
            <a:r>
              <a:t/>
            </a:r>
            <a:endParaRPr/>
          </a:p>
        </p:txBody>
      </p:sp>
      <p:pic>
        <p:nvPicPr>
          <p:cNvPr id="207" name="Google Shape;207;p29"/>
          <p:cNvPicPr preferRelativeResize="0"/>
          <p:nvPr/>
        </p:nvPicPr>
        <p:blipFill rotWithShape="1">
          <a:blip r:embed="rId3">
            <a:alphaModFix/>
          </a:blip>
          <a:srcRect b="36250" l="0" r="0" t="18018"/>
          <a:stretch/>
        </p:blipFill>
        <p:spPr>
          <a:xfrm>
            <a:off x="548750" y="1621725"/>
            <a:ext cx="3232450" cy="1471126"/>
          </a:xfrm>
          <a:prstGeom prst="rect">
            <a:avLst/>
          </a:prstGeom>
          <a:noFill/>
          <a:ln>
            <a:noFill/>
          </a:ln>
        </p:spPr>
      </p:pic>
      <p:pic>
        <p:nvPicPr>
          <p:cNvPr id="208" name="Google Shape;208;p29"/>
          <p:cNvPicPr preferRelativeResize="0"/>
          <p:nvPr/>
        </p:nvPicPr>
        <p:blipFill rotWithShape="1">
          <a:blip r:embed="rId4">
            <a:alphaModFix/>
          </a:blip>
          <a:srcRect b="48349" l="11359" r="22785" t="6426"/>
          <a:stretch/>
        </p:blipFill>
        <p:spPr>
          <a:xfrm>
            <a:off x="311725" y="3323675"/>
            <a:ext cx="2440975" cy="1471124"/>
          </a:xfrm>
          <a:prstGeom prst="rect">
            <a:avLst/>
          </a:prstGeom>
          <a:noFill/>
          <a:ln>
            <a:noFill/>
          </a:ln>
        </p:spPr>
      </p:pic>
      <p:pic>
        <p:nvPicPr>
          <p:cNvPr id="209" name="Google Shape;209;p29"/>
          <p:cNvPicPr preferRelativeResize="0"/>
          <p:nvPr/>
        </p:nvPicPr>
        <p:blipFill rotWithShape="1">
          <a:blip r:embed="rId5">
            <a:alphaModFix/>
          </a:blip>
          <a:srcRect b="66099" l="62763" r="18685" t="0"/>
          <a:stretch/>
        </p:blipFill>
        <p:spPr>
          <a:xfrm>
            <a:off x="2934200" y="3187413"/>
            <a:ext cx="1187799" cy="1743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35550" y="327825"/>
            <a:ext cx="8472900" cy="927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5500"/>
              <a:t>Feedback &amp; Questions?</a:t>
            </a:r>
            <a:endParaRPr sz="5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Formal Greetings</a:t>
            </a:r>
            <a:endParaRPr/>
          </a:p>
        </p:txBody>
      </p:sp>
      <p:pic>
        <p:nvPicPr>
          <p:cNvPr id="71" name="Google Shape;71;p14"/>
          <p:cNvPicPr preferRelativeResize="0"/>
          <p:nvPr/>
        </p:nvPicPr>
        <p:blipFill rotWithShape="1">
          <a:blip r:embed="rId3">
            <a:alphaModFix/>
          </a:blip>
          <a:srcRect b="12656" l="30614" r="17855" t="0"/>
          <a:stretch/>
        </p:blipFill>
        <p:spPr>
          <a:xfrm>
            <a:off x="233800" y="1380625"/>
            <a:ext cx="790575" cy="1057275"/>
          </a:xfrm>
          <a:prstGeom prst="rect">
            <a:avLst/>
          </a:prstGeom>
          <a:noFill/>
          <a:ln>
            <a:noFill/>
          </a:ln>
        </p:spPr>
      </p:pic>
      <p:pic>
        <p:nvPicPr>
          <p:cNvPr id="72" name="Google Shape;72;p14"/>
          <p:cNvPicPr preferRelativeResize="0"/>
          <p:nvPr/>
        </p:nvPicPr>
        <p:blipFill>
          <a:blip r:embed="rId4">
            <a:alphaModFix/>
          </a:blip>
          <a:stretch>
            <a:fillRect/>
          </a:stretch>
        </p:blipFill>
        <p:spPr>
          <a:xfrm>
            <a:off x="198925" y="2571750"/>
            <a:ext cx="860332" cy="1057275"/>
          </a:xfrm>
          <a:prstGeom prst="rect">
            <a:avLst/>
          </a:prstGeom>
          <a:noFill/>
          <a:ln>
            <a:noFill/>
          </a:ln>
        </p:spPr>
      </p:pic>
      <p:pic>
        <p:nvPicPr>
          <p:cNvPr id="73" name="Google Shape;73;p14"/>
          <p:cNvPicPr preferRelativeResize="0"/>
          <p:nvPr/>
        </p:nvPicPr>
        <p:blipFill rotWithShape="1">
          <a:blip r:embed="rId5">
            <a:alphaModFix/>
          </a:blip>
          <a:srcRect b="23629" l="0" r="9714" t="0"/>
          <a:stretch/>
        </p:blipFill>
        <p:spPr>
          <a:xfrm>
            <a:off x="222825" y="3762875"/>
            <a:ext cx="812535" cy="1057275"/>
          </a:xfrm>
          <a:prstGeom prst="rect">
            <a:avLst/>
          </a:prstGeom>
          <a:noFill/>
          <a:ln>
            <a:noFill/>
          </a:ln>
        </p:spPr>
      </p:pic>
      <p:pic>
        <p:nvPicPr>
          <p:cNvPr id="74" name="Google Shape;74;p14"/>
          <p:cNvPicPr preferRelativeResize="0"/>
          <p:nvPr/>
        </p:nvPicPr>
        <p:blipFill rotWithShape="1">
          <a:blip r:embed="rId6">
            <a:alphaModFix/>
          </a:blip>
          <a:srcRect b="43150" l="13021" r="27084" t="2897"/>
          <a:stretch/>
        </p:blipFill>
        <p:spPr>
          <a:xfrm>
            <a:off x="5162700" y="1380638"/>
            <a:ext cx="790575" cy="1057275"/>
          </a:xfrm>
          <a:prstGeom prst="rect">
            <a:avLst/>
          </a:prstGeom>
          <a:noFill/>
          <a:ln>
            <a:noFill/>
          </a:ln>
        </p:spPr>
      </p:pic>
      <p:pic>
        <p:nvPicPr>
          <p:cNvPr id="75" name="Google Shape;75;p14"/>
          <p:cNvPicPr preferRelativeResize="0"/>
          <p:nvPr/>
        </p:nvPicPr>
        <p:blipFill>
          <a:blip r:embed="rId7">
            <a:alphaModFix/>
          </a:blip>
          <a:stretch>
            <a:fillRect/>
          </a:stretch>
        </p:blipFill>
        <p:spPr>
          <a:xfrm>
            <a:off x="5127825" y="2562688"/>
            <a:ext cx="860325" cy="1075406"/>
          </a:xfrm>
          <a:prstGeom prst="rect">
            <a:avLst/>
          </a:prstGeom>
          <a:noFill/>
          <a:ln>
            <a:noFill/>
          </a:ln>
        </p:spPr>
      </p:pic>
      <p:sp>
        <p:nvSpPr>
          <p:cNvPr id="76" name="Google Shape;76;p14"/>
          <p:cNvSpPr txBox="1"/>
          <p:nvPr/>
        </p:nvSpPr>
        <p:spPr>
          <a:xfrm>
            <a:off x="1650375" y="1709163"/>
            <a:ext cx="30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Roboto"/>
                <a:ea typeface="Roboto"/>
                <a:cs typeface="Roboto"/>
                <a:sym typeface="Roboto"/>
              </a:rPr>
              <a:t>Team/Scrum Leader:</a:t>
            </a:r>
            <a:r>
              <a:rPr lang="en">
                <a:latin typeface="Roboto"/>
                <a:ea typeface="Roboto"/>
                <a:cs typeface="Roboto"/>
                <a:sym typeface="Roboto"/>
              </a:rPr>
              <a:t> Noah Miera</a:t>
            </a:r>
            <a:endParaRPr>
              <a:latin typeface="Roboto"/>
              <a:ea typeface="Roboto"/>
              <a:cs typeface="Roboto"/>
              <a:sym typeface="Roboto"/>
            </a:endParaRPr>
          </a:p>
        </p:txBody>
      </p:sp>
      <p:sp>
        <p:nvSpPr>
          <p:cNvPr id="77" name="Google Shape;77;p14"/>
          <p:cNvSpPr txBox="1"/>
          <p:nvPr/>
        </p:nvSpPr>
        <p:spPr>
          <a:xfrm>
            <a:off x="1650375" y="2900288"/>
            <a:ext cx="30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Project Manager:</a:t>
            </a:r>
            <a:r>
              <a:rPr lang="en"/>
              <a:t> Juan Gonzalez</a:t>
            </a:r>
            <a:endParaRPr>
              <a:latin typeface="Roboto"/>
              <a:ea typeface="Roboto"/>
              <a:cs typeface="Roboto"/>
              <a:sym typeface="Roboto"/>
            </a:endParaRPr>
          </a:p>
        </p:txBody>
      </p:sp>
      <p:sp>
        <p:nvSpPr>
          <p:cNvPr id="78" name="Google Shape;78;p14"/>
          <p:cNvSpPr txBox="1"/>
          <p:nvPr/>
        </p:nvSpPr>
        <p:spPr>
          <a:xfrm>
            <a:off x="1470525" y="4091425"/>
            <a:ext cx="343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Documentation/Training:</a:t>
            </a:r>
            <a:r>
              <a:rPr lang="en"/>
              <a:t> Jordan Fisher</a:t>
            </a:r>
            <a:endParaRPr/>
          </a:p>
          <a:p>
            <a:pPr indent="0" lvl="0" marL="0" rtl="0" algn="l">
              <a:spcBef>
                <a:spcPts val="0"/>
              </a:spcBef>
              <a:spcAft>
                <a:spcPts val="0"/>
              </a:spcAft>
              <a:buNone/>
            </a:pPr>
            <a:r>
              <a:t/>
            </a:r>
            <a:endParaRPr/>
          </a:p>
        </p:txBody>
      </p:sp>
      <p:sp>
        <p:nvSpPr>
          <p:cNvPr id="79" name="Google Shape;79;p14"/>
          <p:cNvSpPr txBox="1"/>
          <p:nvPr/>
        </p:nvSpPr>
        <p:spPr>
          <a:xfrm>
            <a:off x="6492025" y="1709175"/>
            <a:ext cx="234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Programmer:</a:t>
            </a:r>
            <a:r>
              <a:rPr lang="en"/>
              <a:t> Keith Gross</a:t>
            </a:r>
            <a:endParaRPr/>
          </a:p>
          <a:p>
            <a:pPr indent="0" lvl="0" marL="0" rtl="0" algn="l">
              <a:spcBef>
                <a:spcPts val="0"/>
              </a:spcBef>
              <a:spcAft>
                <a:spcPts val="0"/>
              </a:spcAft>
              <a:buNone/>
            </a:pPr>
            <a:r>
              <a:t/>
            </a:r>
            <a:endParaRPr/>
          </a:p>
        </p:txBody>
      </p:sp>
      <p:sp>
        <p:nvSpPr>
          <p:cNvPr id="80" name="Google Shape;80;p14"/>
          <p:cNvSpPr txBox="1"/>
          <p:nvPr/>
        </p:nvSpPr>
        <p:spPr>
          <a:xfrm>
            <a:off x="6336175" y="2909325"/>
            <a:ext cx="265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Programmer:</a:t>
            </a:r>
            <a:r>
              <a:rPr lang="en"/>
              <a:t> Miguel Morales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Requirements</a:t>
            </a:r>
            <a:endParaRPr/>
          </a:p>
        </p:txBody>
      </p:sp>
      <p:sp>
        <p:nvSpPr>
          <p:cNvPr id="86" name="Google Shape;86;p15"/>
          <p:cNvSpPr txBox="1"/>
          <p:nvPr>
            <p:ph idx="1" type="body"/>
          </p:nvPr>
        </p:nvSpPr>
        <p:spPr>
          <a:xfrm>
            <a:off x="311700" y="1532675"/>
            <a:ext cx="3127500" cy="35157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0"/>
              </a:spcAft>
              <a:buNone/>
            </a:pPr>
            <a:r>
              <a:rPr lang="en" sz="1400"/>
              <a:t>As of the end of Prototype 1, we are operating with the following requirements:</a:t>
            </a:r>
            <a:endParaRPr sz="1400"/>
          </a:p>
          <a:p>
            <a:pPr indent="0" lvl="0" marL="0" rtl="0" algn="l">
              <a:lnSpc>
                <a:spcPct val="100000"/>
              </a:lnSpc>
              <a:spcBef>
                <a:spcPts val="0"/>
              </a:spcBef>
              <a:spcAft>
                <a:spcPts val="0"/>
              </a:spcAft>
              <a:buNone/>
            </a:pPr>
            <a:r>
              <a:t/>
            </a:r>
            <a:endParaRPr sz="1400"/>
          </a:p>
          <a:p>
            <a:pPr indent="-290830" lvl="0" marL="457200" rtl="0" algn="l">
              <a:lnSpc>
                <a:spcPct val="100000"/>
              </a:lnSpc>
              <a:spcBef>
                <a:spcPts val="0"/>
              </a:spcBef>
              <a:spcAft>
                <a:spcPts val="0"/>
              </a:spcAft>
              <a:buClr>
                <a:schemeClr val="accent2"/>
              </a:buClr>
              <a:buSzPct val="100000"/>
              <a:buFont typeface="Roboto"/>
              <a:buChar char="●"/>
            </a:pPr>
            <a:r>
              <a:rPr lang="en" sz="1400"/>
              <a:t>Develop a system to receive and process Google Street images from a user (Web App Team).</a:t>
            </a:r>
            <a:endParaRPr sz="1400"/>
          </a:p>
          <a:p>
            <a:pPr indent="0" lvl="0" marL="457200" rtl="0" algn="l">
              <a:lnSpc>
                <a:spcPct val="100000"/>
              </a:lnSpc>
              <a:spcBef>
                <a:spcPts val="0"/>
              </a:spcBef>
              <a:spcAft>
                <a:spcPts val="0"/>
              </a:spcAft>
              <a:buNone/>
            </a:pPr>
            <a:r>
              <a:t/>
            </a:r>
            <a:endParaRPr sz="1400"/>
          </a:p>
          <a:p>
            <a:pPr indent="-290830" lvl="0" marL="457200" rtl="0" algn="l">
              <a:lnSpc>
                <a:spcPct val="100000"/>
              </a:lnSpc>
              <a:spcBef>
                <a:spcPts val="0"/>
              </a:spcBef>
              <a:spcAft>
                <a:spcPts val="0"/>
              </a:spcAft>
              <a:buClr>
                <a:schemeClr val="accent2"/>
              </a:buClr>
              <a:buSzPct val="100000"/>
              <a:buFont typeface="Roboto"/>
              <a:buChar char="●"/>
            </a:pPr>
            <a:r>
              <a:rPr lang="en" sz="1400"/>
              <a:t>Develop a Machine Learning algorithm that must be able to detect instances of litter in the received Google Street images.</a:t>
            </a:r>
            <a:endParaRPr sz="1400"/>
          </a:p>
          <a:p>
            <a:pPr indent="0" lvl="0" marL="457200" rtl="0" algn="l">
              <a:lnSpc>
                <a:spcPct val="100000"/>
              </a:lnSpc>
              <a:spcBef>
                <a:spcPts val="0"/>
              </a:spcBef>
              <a:spcAft>
                <a:spcPts val="0"/>
              </a:spcAft>
              <a:buNone/>
            </a:pPr>
            <a:r>
              <a:t/>
            </a:r>
            <a:endParaRPr sz="1400"/>
          </a:p>
          <a:p>
            <a:pPr indent="-290830" lvl="0" marL="457200" rtl="0" algn="l">
              <a:lnSpc>
                <a:spcPct val="100000"/>
              </a:lnSpc>
              <a:spcBef>
                <a:spcPts val="0"/>
              </a:spcBef>
              <a:spcAft>
                <a:spcPts val="0"/>
              </a:spcAft>
              <a:buClr>
                <a:schemeClr val="accent2"/>
              </a:buClr>
              <a:buSzPct val="100000"/>
              <a:buFont typeface="Roboto"/>
              <a:buChar char="●"/>
            </a:pPr>
            <a:r>
              <a:rPr lang="en" sz="1400"/>
              <a:t>Once the litter instances have been identified, the system must then process and output the results into a suitable format, such as JSON, for the user (Web App Team).</a:t>
            </a:r>
            <a:endParaRPr sz="1400"/>
          </a:p>
          <a:p>
            <a:pPr indent="0" lvl="0" marL="457200" rtl="0" algn="l">
              <a:lnSpc>
                <a:spcPct val="100000"/>
              </a:lnSpc>
              <a:spcBef>
                <a:spcPts val="0"/>
              </a:spcBef>
              <a:spcAft>
                <a:spcPts val="0"/>
              </a:spcAft>
              <a:buNone/>
            </a:pPr>
            <a:r>
              <a:rPr lang="en" sz="1400"/>
              <a:t> </a:t>
            </a:r>
            <a:endParaRPr sz="1400"/>
          </a:p>
          <a:p>
            <a:pPr indent="-290830" lvl="0" marL="457200" rtl="0" algn="l">
              <a:lnSpc>
                <a:spcPct val="100000"/>
              </a:lnSpc>
              <a:spcBef>
                <a:spcPts val="0"/>
              </a:spcBef>
              <a:spcAft>
                <a:spcPts val="0"/>
              </a:spcAft>
              <a:buClr>
                <a:schemeClr val="accent2"/>
              </a:buClr>
              <a:buSzPct val="100000"/>
              <a:buFont typeface="Roboto"/>
              <a:buChar char="●"/>
            </a:pPr>
            <a:r>
              <a:rPr lang="en" sz="1400"/>
              <a:t>Once the results have been made, the system must then return the processed data to the user (Web App Team).</a:t>
            </a:r>
            <a:endParaRPr sz="1400"/>
          </a:p>
          <a:p>
            <a:pPr indent="0" lvl="0" marL="0" rtl="0" algn="l">
              <a:lnSpc>
                <a:spcPct val="100000"/>
              </a:lnSpc>
              <a:spcBef>
                <a:spcPts val="0"/>
              </a:spcBef>
              <a:spcAft>
                <a:spcPts val="0"/>
              </a:spcAft>
              <a:buNone/>
            </a:pPr>
            <a:r>
              <a:t/>
            </a:r>
            <a:endParaRPr sz="1400"/>
          </a:p>
          <a:p>
            <a:pPr indent="-290830" lvl="0" marL="457200" rtl="0" algn="l">
              <a:lnSpc>
                <a:spcPct val="100000"/>
              </a:lnSpc>
              <a:spcBef>
                <a:spcPts val="0"/>
              </a:spcBef>
              <a:spcAft>
                <a:spcPts val="0"/>
              </a:spcAft>
              <a:buSzPct val="100000"/>
              <a:buChar char="●"/>
            </a:pPr>
            <a:r>
              <a:rPr lang="en" sz="1400"/>
              <a:t>Train the final algorithm to categorize different kinds of litter (Contingent on the completion of other requirements)</a:t>
            </a:r>
            <a:endParaRPr sz="1400"/>
          </a:p>
          <a:p>
            <a:pPr indent="0" lvl="0" marL="457200" rtl="0" algn="l">
              <a:spcBef>
                <a:spcPts val="0"/>
              </a:spcBef>
              <a:spcAft>
                <a:spcPts val="1200"/>
              </a:spcAft>
              <a:buNone/>
            </a:pPr>
            <a:r>
              <a:t/>
            </a:r>
            <a:endParaRPr/>
          </a:p>
        </p:txBody>
      </p:sp>
      <p:pic>
        <p:nvPicPr>
          <p:cNvPr id="87" name="Google Shape;87;p15"/>
          <p:cNvPicPr preferRelativeResize="0"/>
          <p:nvPr/>
        </p:nvPicPr>
        <p:blipFill>
          <a:blip r:embed="rId3">
            <a:alphaModFix/>
          </a:blip>
          <a:stretch>
            <a:fillRect/>
          </a:stretch>
        </p:blipFill>
        <p:spPr>
          <a:xfrm>
            <a:off x="4753550" y="673894"/>
            <a:ext cx="3441260" cy="3795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Closer View - </a:t>
            </a:r>
            <a:r>
              <a:rPr lang="en"/>
              <a:t>Network Diagram</a:t>
            </a:r>
            <a:endParaRPr/>
          </a:p>
        </p:txBody>
      </p:sp>
      <p:pic>
        <p:nvPicPr>
          <p:cNvPr id="93" name="Google Shape;93;p16"/>
          <p:cNvPicPr preferRelativeResize="0"/>
          <p:nvPr/>
        </p:nvPicPr>
        <p:blipFill rotWithShape="1">
          <a:blip r:embed="rId3">
            <a:alphaModFix/>
          </a:blip>
          <a:srcRect b="651" l="0" r="0" t="641"/>
          <a:stretch/>
        </p:blipFill>
        <p:spPr>
          <a:xfrm>
            <a:off x="211850" y="1353300"/>
            <a:ext cx="8720336" cy="371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Management - Estimated vs Actuals</a:t>
            </a:r>
            <a:endParaRPr/>
          </a:p>
        </p:txBody>
      </p:sp>
      <p:pic>
        <p:nvPicPr>
          <p:cNvPr id="99" name="Google Shape;99;p17"/>
          <p:cNvPicPr preferRelativeResize="0"/>
          <p:nvPr/>
        </p:nvPicPr>
        <p:blipFill>
          <a:blip r:embed="rId3">
            <a:alphaModFix/>
          </a:blip>
          <a:stretch>
            <a:fillRect/>
          </a:stretch>
        </p:blipFill>
        <p:spPr>
          <a:xfrm>
            <a:off x="152400" y="1526275"/>
            <a:ext cx="4267201" cy="2902600"/>
          </a:xfrm>
          <a:prstGeom prst="rect">
            <a:avLst/>
          </a:prstGeom>
          <a:noFill/>
          <a:ln cap="flat" cmpd="sng" w="9525">
            <a:solidFill>
              <a:srgbClr val="000000"/>
            </a:solidFill>
            <a:prstDash val="solid"/>
            <a:round/>
            <a:headEnd len="sm" w="sm" type="none"/>
            <a:tailEnd len="sm" w="sm" type="none"/>
          </a:ln>
        </p:spPr>
      </p:pic>
      <p:pic>
        <p:nvPicPr>
          <p:cNvPr id="100" name="Google Shape;100;p17"/>
          <p:cNvPicPr preferRelativeResize="0"/>
          <p:nvPr/>
        </p:nvPicPr>
        <p:blipFill>
          <a:blip r:embed="rId4">
            <a:alphaModFix/>
          </a:blip>
          <a:stretch>
            <a:fillRect/>
          </a:stretch>
        </p:blipFill>
        <p:spPr>
          <a:xfrm>
            <a:off x="4572000" y="1526275"/>
            <a:ext cx="4449375" cy="2902600"/>
          </a:xfrm>
          <a:prstGeom prst="rect">
            <a:avLst/>
          </a:prstGeom>
          <a:noFill/>
          <a:ln cap="flat" cmpd="sng" w="9525">
            <a:solidFill>
              <a:srgbClr val="000000"/>
            </a:solidFill>
            <a:prstDash val="solid"/>
            <a:round/>
            <a:headEnd len="sm" w="sm" type="none"/>
            <a:tailEnd len="sm" w="sm" type="none"/>
          </a:ln>
        </p:spPr>
      </p:pic>
      <p:pic>
        <p:nvPicPr>
          <p:cNvPr id="101" name="Google Shape;101;p17"/>
          <p:cNvPicPr preferRelativeResize="0"/>
          <p:nvPr/>
        </p:nvPicPr>
        <p:blipFill>
          <a:blip r:embed="rId5">
            <a:alphaModFix/>
          </a:blip>
          <a:stretch>
            <a:fillRect/>
          </a:stretch>
        </p:blipFill>
        <p:spPr>
          <a:xfrm>
            <a:off x="152400" y="1526275"/>
            <a:ext cx="4267200" cy="2902600"/>
          </a:xfrm>
          <a:prstGeom prst="rect">
            <a:avLst/>
          </a:prstGeom>
          <a:noFill/>
          <a:ln cap="flat" cmpd="sng" w="9525">
            <a:solidFill>
              <a:srgbClr val="000000"/>
            </a:solidFill>
            <a:prstDash val="solid"/>
            <a:round/>
            <a:headEnd len="sm" w="sm" type="none"/>
            <a:tailEnd len="sm" w="sm" type="none"/>
          </a:ln>
        </p:spPr>
      </p:pic>
      <p:pic>
        <p:nvPicPr>
          <p:cNvPr id="102" name="Google Shape;102;p17"/>
          <p:cNvPicPr preferRelativeResize="0"/>
          <p:nvPr/>
        </p:nvPicPr>
        <p:blipFill>
          <a:blip r:embed="rId6">
            <a:alphaModFix/>
          </a:blip>
          <a:stretch>
            <a:fillRect/>
          </a:stretch>
        </p:blipFill>
        <p:spPr>
          <a:xfrm>
            <a:off x="4572000" y="1526275"/>
            <a:ext cx="4449375" cy="2902600"/>
          </a:xfrm>
          <a:prstGeom prst="rect">
            <a:avLst/>
          </a:prstGeom>
          <a:noFill/>
          <a:ln cap="flat" cmpd="sng" w="9525">
            <a:solidFill>
              <a:srgbClr val="000000"/>
            </a:solidFill>
            <a:prstDash val="solid"/>
            <a:round/>
            <a:headEnd len="sm" w="sm" type="none"/>
            <a:tailEnd len="sm" w="sm" type="none"/>
          </a:ln>
        </p:spPr>
      </p:pic>
      <p:sp>
        <p:nvSpPr>
          <p:cNvPr id="103" name="Google Shape;103;p17"/>
          <p:cNvSpPr txBox="1"/>
          <p:nvPr/>
        </p:nvSpPr>
        <p:spPr>
          <a:xfrm>
            <a:off x="1998925" y="4587900"/>
            <a:ext cx="5146200" cy="354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100">
                <a:latin typeface="Roboto"/>
                <a:ea typeface="Roboto"/>
                <a:cs typeface="Roboto"/>
                <a:sym typeface="Roboto"/>
              </a:rPr>
              <a:t>We will assume an hourly rate of $23.00 per hour for this project</a:t>
            </a:r>
            <a:r>
              <a:rPr lang="en" sz="1000">
                <a:latin typeface="Roboto"/>
                <a:ea typeface="Roboto"/>
                <a:cs typeface="Roboto"/>
                <a:sym typeface="Roboto"/>
              </a:rPr>
              <a:t>.</a:t>
            </a:r>
            <a:endParaRPr sz="1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Management - Prototype #2 Tasks</a:t>
            </a:r>
            <a:endParaRPr/>
          </a:p>
        </p:txBody>
      </p:sp>
      <p:sp>
        <p:nvSpPr>
          <p:cNvPr id="109" name="Google Shape;109;p18"/>
          <p:cNvSpPr txBox="1"/>
          <p:nvPr/>
        </p:nvSpPr>
        <p:spPr>
          <a:xfrm>
            <a:off x="-17675" y="1364700"/>
            <a:ext cx="9179400" cy="3717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b="1" lang="en" sz="1300">
                <a:latin typeface="Roboto"/>
                <a:ea typeface="Roboto"/>
                <a:cs typeface="Roboto"/>
                <a:sym typeface="Roboto"/>
              </a:rPr>
              <a:t>Compile Annotation Documentation</a:t>
            </a:r>
            <a:endParaRPr sz="1300">
              <a:latin typeface="Roboto"/>
              <a:ea typeface="Roboto"/>
              <a:cs typeface="Roboto"/>
              <a:sym typeface="Roboto"/>
            </a:endParaRPr>
          </a:p>
          <a:p>
            <a:pPr indent="-288925" lvl="0" marL="457200" rtl="0" algn="l">
              <a:spcBef>
                <a:spcPts val="0"/>
              </a:spcBef>
              <a:spcAft>
                <a:spcPts val="0"/>
              </a:spcAft>
              <a:buSzPts val="950"/>
              <a:buFont typeface="Roboto"/>
              <a:buChar char="-"/>
            </a:pPr>
            <a:r>
              <a:rPr lang="en" sz="950">
                <a:latin typeface="Roboto"/>
                <a:ea typeface="Roboto"/>
                <a:cs typeface="Roboto"/>
                <a:sym typeface="Roboto"/>
              </a:rPr>
              <a:t>For </a:t>
            </a:r>
            <a:r>
              <a:rPr lang="en" sz="950">
                <a:latin typeface="Roboto"/>
                <a:ea typeface="Roboto"/>
                <a:cs typeface="Roboto"/>
                <a:sym typeface="Roboto"/>
              </a:rPr>
              <a:t>Roboflow’s annotation tool general usage in the future, and more importantly Dr. Schultz’s students usage.</a:t>
            </a:r>
            <a:endParaRPr sz="950">
              <a:latin typeface="Roboto"/>
              <a:ea typeface="Roboto"/>
              <a:cs typeface="Roboto"/>
              <a:sym typeface="Roboto"/>
            </a:endParaRPr>
          </a:p>
          <a:p>
            <a:pPr indent="0" lvl="0" marL="457200" rtl="0" algn="l">
              <a:spcBef>
                <a:spcPts val="0"/>
              </a:spcBef>
              <a:spcAft>
                <a:spcPts val="0"/>
              </a:spcAft>
              <a:buNone/>
            </a:pPr>
            <a:r>
              <a:t/>
            </a:r>
            <a:endParaRPr sz="95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Refinement - ML Training</a:t>
            </a:r>
            <a:endParaRPr i="1" sz="1300">
              <a:latin typeface="Roboto"/>
              <a:ea typeface="Roboto"/>
              <a:cs typeface="Roboto"/>
              <a:sym typeface="Roboto"/>
            </a:endParaRPr>
          </a:p>
          <a:p>
            <a:pPr indent="-298450" lvl="0" marL="457200" rtl="0" algn="l">
              <a:spcBef>
                <a:spcPts val="0"/>
              </a:spcBef>
              <a:spcAft>
                <a:spcPts val="0"/>
              </a:spcAft>
              <a:buSzPts val="1100"/>
              <a:buFont typeface="Roboto"/>
              <a:buChar char="-"/>
            </a:pPr>
            <a:r>
              <a:rPr lang="en" sz="950">
                <a:latin typeface="Roboto"/>
                <a:ea typeface="Roboto"/>
                <a:cs typeface="Roboto"/>
                <a:sym typeface="Roboto"/>
              </a:rPr>
              <a:t>Further training done with our previous dataset, re-</a:t>
            </a:r>
            <a:r>
              <a:rPr lang="en" sz="950">
                <a:latin typeface="Roboto"/>
                <a:ea typeface="Roboto"/>
                <a:cs typeface="Roboto"/>
                <a:sym typeface="Roboto"/>
              </a:rPr>
              <a:t>annotated</a:t>
            </a:r>
            <a:r>
              <a:rPr lang="en" sz="950">
                <a:latin typeface="Roboto"/>
                <a:ea typeface="Roboto"/>
                <a:cs typeface="Roboto"/>
                <a:sym typeface="Roboto"/>
              </a:rPr>
              <a:t>, with new training parameters. Just for detecting litter still.</a:t>
            </a:r>
            <a:endParaRPr sz="950">
              <a:latin typeface="Roboto"/>
              <a:ea typeface="Roboto"/>
              <a:cs typeface="Roboto"/>
              <a:sym typeface="Roboto"/>
            </a:endParaRPr>
          </a:p>
          <a:p>
            <a:pPr indent="0" lvl="0" marL="457200" rtl="0" algn="l">
              <a:spcBef>
                <a:spcPts val="0"/>
              </a:spcBef>
              <a:spcAft>
                <a:spcPts val="0"/>
              </a:spcAft>
              <a:buNone/>
            </a:pPr>
            <a:r>
              <a:t/>
            </a:r>
            <a:endParaRPr sz="95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Prototype 2 - ML Testing &amp; Algorithm Processing</a:t>
            </a:r>
            <a:endParaRPr sz="1300">
              <a:latin typeface="Roboto"/>
              <a:ea typeface="Roboto"/>
              <a:cs typeface="Roboto"/>
              <a:sym typeface="Roboto"/>
            </a:endParaRPr>
          </a:p>
          <a:p>
            <a:pPr indent="-304800" lvl="0" marL="457200" rtl="0" algn="l">
              <a:spcBef>
                <a:spcPts val="0"/>
              </a:spcBef>
              <a:spcAft>
                <a:spcPts val="0"/>
              </a:spcAft>
              <a:buSzPts val="1200"/>
              <a:buFont typeface="Roboto"/>
              <a:buChar char="-"/>
            </a:pPr>
            <a:r>
              <a:rPr lang="en" sz="950">
                <a:latin typeface="Roboto"/>
                <a:ea typeface="Roboto"/>
                <a:cs typeface="Roboto"/>
                <a:sym typeface="Roboto"/>
              </a:rPr>
              <a:t>Examining the algorithms results, and adjusting the Python script and training parameters accordingly for the best litter detection.   </a:t>
            </a:r>
            <a:r>
              <a:rPr lang="en" sz="950">
                <a:solidFill>
                  <a:srgbClr val="FFFF00"/>
                </a:solidFill>
                <a:latin typeface="Roboto"/>
                <a:ea typeface="Roboto"/>
                <a:cs typeface="Roboto"/>
                <a:sym typeface="Roboto"/>
              </a:rPr>
              <a:t>   </a:t>
            </a:r>
            <a:r>
              <a:rPr lang="en" sz="950">
                <a:latin typeface="Roboto"/>
                <a:ea typeface="Roboto"/>
                <a:cs typeface="Roboto"/>
                <a:sym typeface="Roboto"/>
              </a:rPr>
              <a:t>    </a:t>
            </a:r>
            <a:r>
              <a:rPr lang="en" sz="1100">
                <a:latin typeface="Roboto"/>
                <a:ea typeface="Roboto"/>
                <a:cs typeface="Roboto"/>
                <a:sym typeface="Roboto"/>
              </a:rPr>
              <a:t>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Build pipeline to Web App Team</a:t>
            </a:r>
            <a:endParaRPr sz="1300">
              <a:latin typeface="Roboto"/>
              <a:ea typeface="Roboto"/>
              <a:cs typeface="Roboto"/>
              <a:sym typeface="Roboto"/>
            </a:endParaRPr>
          </a:p>
          <a:p>
            <a:pPr indent="-292100" lvl="0" marL="457200" rtl="0" algn="l">
              <a:spcBef>
                <a:spcPts val="0"/>
              </a:spcBef>
              <a:spcAft>
                <a:spcPts val="0"/>
              </a:spcAft>
              <a:buSzPts val="1000"/>
              <a:buFont typeface="Roboto"/>
              <a:buChar char="-"/>
            </a:pPr>
            <a:r>
              <a:rPr lang="en" sz="950">
                <a:latin typeface="Roboto"/>
                <a:ea typeface="Roboto"/>
                <a:cs typeface="Roboto"/>
                <a:sym typeface="Roboto"/>
              </a:rPr>
              <a:t>Connect with Web App team to allow them to use our ML algorithm.</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Collate Litter Metrics </a:t>
            </a:r>
            <a:endParaRPr b="1" sz="1300">
              <a:latin typeface="Roboto"/>
              <a:ea typeface="Roboto"/>
              <a:cs typeface="Roboto"/>
              <a:sym typeface="Roboto"/>
            </a:endParaRPr>
          </a:p>
          <a:p>
            <a:pPr indent="-288925" lvl="0" marL="457200" rtl="0" algn="l">
              <a:spcBef>
                <a:spcPts val="0"/>
              </a:spcBef>
              <a:spcAft>
                <a:spcPts val="0"/>
              </a:spcAft>
              <a:buSzPts val="950"/>
              <a:buFont typeface="Roboto"/>
              <a:buChar char="-"/>
            </a:pPr>
            <a:r>
              <a:rPr lang="en" sz="950">
                <a:latin typeface="Roboto"/>
                <a:ea typeface="Roboto"/>
                <a:cs typeface="Roboto"/>
                <a:sym typeface="Roboto"/>
              </a:rPr>
              <a:t>Collect/adjust our results from our ML algorithm to be accessible &amp; acceptable for the Web App team. </a:t>
            </a:r>
            <a:endParaRPr sz="950">
              <a:latin typeface="Roboto"/>
              <a:ea typeface="Roboto"/>
              <a:cs typeface="Roboto"/>
              <a:sym typeface="Roboto"/>
            </a:endParaRPr>
          </a:p>
          <a:p>
            <a:pPr indent="0" lvl="0" marL="457200" rtl="0" algn="l">
              <a:spcBef>
                <a:spcPts val="0"/>
              </a:spcBef>
              <a:spcAft>
                <a:spcPts val="0"/>
              </a:spcAft>
              <a:buNone/>
            </a:pPr>
            <a:r>
              <a:t/>
            </a:r>
            <a:endParaRPr sz="950">
              <a:latin typeface="Roboto"/>
              <a:ea typeface="Roboto"/>
              <a:cs typeface="Roboto"/>
              <a:sym typeface="Roboto"/>
            </a:endParaRPr>
          </a:p>
          <a:p>
            <a:pPr indent="-317500" lvl="0" marL="457200" rtl="0" algn="l">
              <a:spcBef>
                <a:spcPts val="0"/>
              </a:spcBef>
              <a:spcAft>
                <a:spcPts val="0"/>
              </a:spcAft>
              <a:buSzPts val="1400"/>
              <a:buFont typeface="Roboto"/>
              <a:buChar char="●"/>
            </a:pPr>
            <a:r>
              <a:rPr b="1" lang="en" sz="1300">
                <a:latin typeface="Roboto"/>
                <a:ea typeface="Roboto"/>
                <a:cs typeface="Roboto"/>
                <a:sym typeface="Roboto"/>
              </a:rPr>
              <a:t>(</a:t>
            </a:r>
            <a:r>
              <a:rPr b="1" lang="en" sz="1300">
                <a:latin typeface="Roboto"/>
                <a:ea typeface="Roboto"/>
                <a:cs typeface="Roboto"/>
                <a:sym typeface="Roboto"/>
              </a:rPr>
              <a:t>Conditional: Categorize Litter) Initial - ML Training</a:t>
            </a:r>
            <a:r>
              <a:rPr lang="en" sz="950">
                <a:latin typeface="Roboto"/>
                <a:ea typeface="Roboto"/>
                <a:cs typeface="Roboto"/>
                <a:sym typeface="Roboto"/>
              </a:rPr>
              <a:t> </a:t>
            </a:r>
            <a:endParaRPr sz="950">
              <a:latin typeface="Roboto"/>
              <a:ea typeface="Roboto"/>
              <a:cs typeface="Roboto"/>
              <a:sym typeface="Roboto"/>
            </a:endParaRPr>
          </a:p>
          <a:p>
            <a:pPr indent="-288925" lvl="0" marL="457200" rtl="0" algn="l">
              <a:spcBef>
                <a:spcPts val="0"/>
              </a:spcBef>
              <a:spcAft>
                <a:spcPts val="0"/>
              </a:spcAft>
              <a:buSzPts val="950"/>
              <a:buFont typeface="Roboto"/>
              <a:buChar char="-"/>
            </a:pPr>
            <a:r>
              <a:rPr lang="en" sz="950">
                <a:latin typeface="Roboto"/>
                <a:ea typeface="Roboto"/>
                <a:cs typeface="Roboto"/>
                <a:sym typeface="Roboto"/>
              </a:rPr>
              <a:t>Training with a combined dataset, of old and new,  due to complications.</a:t>
            </a:r>
            <a:endParaRPr sz="950">
              <a:latin typeface="Roboto"/>
              <a:ea typeface="Roboto"/>
              <a:cs typeface="Roboto"/>
              <a:sym typeface="Roboto"/>
            </a:endParaRPr>
          </a:p>
          <a:p>
            <a:pPr indent="0" lvl="0" marL="457200" rtl="0" algn="l">
              <a:spcBef>
                <a:spcPts val="0"/>
              </a:spcBef>
              <a:spcAft>
                <a:spcPts val="0"/>
              </a:spcAft>
              <a:buNone/>
            </a:pPr>
            <a:r>
              <a:t/>
            </a:r>
            <a:endParaRPr sz="95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(Conditional: Categorize Litter) ML Testing &amp; Algorithm Processing </a:t>
            </a:r>
            <a:endParaRPr b="1" sz="1300">
              <a:latin typeface="Roboto"/>
              <a:ea typeface="Roboto"/>
              <a:cs typeface="Roboto"/>
              <a:sym typeface="Roboto"/>
            </a:endParaRPr>
          </a:p>
          <a:p>
            <a:pPr indent="-317500" lvl="0" marL="457200" rtl="0" algn="l">
              <a:spcBef>
                <a:spcPts val="0"/>
              </a:spcBef>
              <a:spcAft>
                <a:spcPts val="0"/>
              </a:spcAft>
              <a:buSzPts val="1400"/>
              <a:buFont typeface="Roboto"/>
              <a:buChar char="-"/>
            </a:pPr>
            <a:r>
              <a:rPr lang="en" sz="950">
                <a:latin typeface="Roboto"/>
                <a:ea typeface="Roboto"/>
                <a:cs typeface="Roboto"/>
                <a:sym typeface="Roboto"/>
              </a:rPr>
              <a:t>Mainly just reviewing &amp; adjusting the new dataset, to better our algorithms processing &amp; results.</a:t>
            </a:r>
            <a:r>
              <a:rPr lang="en" sz="1300">
                <a:latin typeface="Roboto"/>
                <a:ea typeface="Roboto"/>
                <a:cs typeface="Roboto"/>
                <a:sym typeface="Roboto"/>
              </a:rPr>
              <a:t> </a:t>
            </a:r>
            <a:endParaRPr b="1" sz="1800"/>
          </a:p>
        </p:txBody>
      </p:sp>
      <p:sp>
        <p:nvSpPr>
          <p:cNvPr id="110" name="Google Shape;110;p18"/>
          <p:cNvSpPr txBox="1"/>
          <p:nvPr/>
        </p:nvSpPr>
        <p:spPr>
          <a:xfrm>
            <a:off x="6734500" y="1364700"/>
            <a:ext cx="2202300" cy="554100"/>
          </a:xfrm>
          <a:prstGeom prst="rect">
            <a:avLst/>
          </a:prstGeom>
          <a:noFill/>
          <a:ln cap="flat" cmpd="sng" w="9525">
            <a:solidFill>
              <a:srgbClr val="233A44"/>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Roboto"/>
                <a:ea typeface="Roboto"/>
                <a:cs typeface="Roboto"/>
                <a:sym typeface="Roboto"/>
              </a:rPr>
              <a:t>Prototype #2 Tasks</a:t>
            </a:r>
            <a:endParaRPr b="1" u="sng">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108.45 out of 154.7 Actual Hours</a:t>
            </a:r>
            <a:endParaRPr b="1" sz="10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List of Deliverables</a:t>
            </a:r>
            <a:endParaRPr/>
          </a:p>
        </p:txBody>
      </p:sp>
      <p:sp>
        <p:nvSpPr>
          <p:cNvPr id="116" name="Google Shape;116;p19"/>
          <p:cNvSpPr txBox="1"/>
          <p:nvPr/>
        </p:nvSpPr>
        <p:spPr>
          <a:xfrm>
            <a:off x="524100" y="1328900"/>
            <a:ext cx="8095800" cy="3771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latin typeface="Roboto"/>
                <a:ea typeface="Roboto"/>
                <a:cs typeface="Roboto"/>
                <a:sym typeface="Roboto"/>
              </a:rPr>
              <a:t>Machine Learning code/algorithm that will be compatible and usable with the Web App team.</a:t>
            </a:r>
            <a:endParaRPr sz="1200">
              <a:latin typeface="Roboto"/>
              <a:ea typeface="Roboto"/>
              <a:cs typeface="Roboto"/>
              <a:sym typeface="Roboto"/>
            </a:endParaRPr>
          </a:p>
          <a:p>
            <a:pPr indent="-317500" lvl="0" marL="457200" rtl="0" algn="just">
              <a:lnSpc>
                <a:spcPct val="150000"/>
              </a:lnSpc>
              <a:spcBef>
                <a:spcPts val="0"/>
              </a:spcBef>
              <a:spcAft>
                <a:spcPts val="0"/>
              </a:spcAft>
              <a:buSzPts val="1400"/>
              <a:buFont typeface="Times New Roman"/>
              <a:buChar char="●"/>
            </a:pPr>
            <a:r>
              <a:rPr lang="en" sz="1200">
                <a:latin typeface="Roboto"/>
                <a:ea typeface="Roboto"/>
                <a:cs typeface="Roboto"/>
                <a:sym typeface="Roboto"/>
              </a:rPr>
              <a:t>Algorithm components:</a:t>
            </a:r>
            <a:endParaRPr sz="1200">
              <a:latin typeface="Roboto"/>
              <a:ea typeface="Roboto"/>
              <a:cs typeface="Roboto"/>
              <a:sym typeface="Roboto"/>
            </a:endParaRPr>
          </a:p>
          <a:p>
            <a:pPr indent="-317500" lvl="1" marL="914400" rtl="0" algn="just">
              <a:lnSpc>
                <a:spcPct val="150000"/>
              </a:lnSpc>
              <a:spcBef>
                <a:spcPts val="0"/>
              </a:spcBef>
              <a:spcAft>
                <a:spcPts val="0"/>
              </a:spcAft>
              <a:buSzPts val="1400"/>
              <a:buFont typeface="Times New Roman"/>
              <a:buChar char="○"/>
            </a:pPr>
            <a:r>
              <a:rPr lang="en" sz="1200">
                <a:latin typeface="Roboto"/>
                <a:ea typeface="Roboto"/>
                <a:cs typeface="Roboto"/>
                <a:sym typeface="Roboto"/>
              </a:rPr>
              <a:t>Input of multiples Google Street images</a:t>
            </a:r>
            <a:endParaRPr sz="1200">
              <a:latin typeface="Roboto"/>
              <a:ea typeface="Roboto"/>
              <a:cs typeface="Roboto"/>
              <a:sym typeface="Roboto"/>
            </a:endParaRPr>
          </a:p>
          <a:p>
            <a:pPr indent="-317500" lvl="1" marL="914400" rtl="0" algn="just">
              <a:lnSpc>
                <a:spcPct val="150000"/>
              </a:lnSpc>
              <a:spcBef>
                <a:spcPts val="0"/>
              </a:spcBef>
              <a:spcAft>
                <a:spcPts val="0"/>
              </a:spcAft>
              <a:buSzPts val="1400"/>
              <a:buFont typeface="Times New Roman"/>
              <a:buChar char="○"/>
            </a:pPr>
            <a:r>
              <a:rPr lang="en" sz="1200">
                <a:latin typeface="Roboto"/>
                <a:ea typeface="Roboto"/>
                <a:cs typeface="Roboto"/>
                <a:sym typeface="Roboto"/>
              </a:rPr>
              <a:t>Litter detection (YOLOv5)</a:t>
            </a:r>
            <a:endParaRPr sz="1200">
              <a:latin typeface="Roboto"/>
              <a:ea typeface="Roboto"/>
              <a:cs typeface="Roboto"/>
              <a:sym typeface="Roboto"/>
            </a:endParaRPr>
          </a:p>
          <a:p>
            <a:pPr indent="-317500" lvl="1" marL="914400" rtl="0" algn="just">
              <a:lnSpc>
                <a:spcPct val="150000"/>
              </a:lnSpc>
              <a:spcBef>
                <a:spcPts val="0"/>
              </a:spcBef>
              <a:spcAft>
                <a:spcPts val="0"/>
              </a:spcAft>
              <a:buSzPts val="1400"/>
              <a:buFont typeface="Times New Roman"/>
              <a:buChar char="○"/>
            </a:pPr>
            <a:r>
              <a:rPr lang="en" sz="1200">
                <a:latin typeface="Roboto"/>
                <a:ea typeface="Roboto"/>
                <a:cs typeface="Roboto"/>
                <a:sym typeface="Roboto"/>
              </a:rPr>
              <a:t>Bounding box &amp; JSON output (total amount of litter)</a:t>
            </a:r>
            <a:endParaRPr sz="1200">
              <a:latin typeface="Roboto"/>
              <a:ea typeface="Roboto"/>
              <a:cs typeface="Roboto"/>
              <a:sym typeface="Roboto"/>
            </a:endParaRPr>
          </a:p>
          <a:p>
            <a:pPr indent="-317500" lvl="2" marL="1371600" rtl="0" algn="just">
              <a:lnSpc>
                <a:spcPct val="150000"/>
              </a:lnSpc>
              <a:spcBef>
                <a:spcPts val="0"/>
              </a:spcBef>
              <a:spcAft>
                <a:spcPts val="0"/>
              </a:spcAft>
              <a:buSzPts val="1400"/>
              <a:buFont typeface="Times New Roman"/>
              <a:buChar char="■"/>
            </a:pPr>
            <a:r>
              <a:rPr lang="en" sz="1200">
                <a:latin typeface="Roboto"/>
                <a:ea typeface="Roboto"/>
                <a:cs typeface="Roboto"/>
                <a:sym typeface="Roboto"/>
              </a:rPr>
              <a:t>Show accuracy/confidence level in litter prediction</a:t>
            </a:r>
            <a:endParaRPr sz="1200">
              <a:latin typeface="Roboto"/>
              <a:ea typeface="Roboto"/>
              <a:cs typeface="Roboto"/>
              <a:sym typeface="Roboto"/>
            </a:endParaRPr>
          </a:p>
          <a:p>
            <a:pPr indent="-304800" lvl="1" marL="914400" rtl="0" algn="just">
              <a:lnSpc>
                <a:spcPct val="150000"/>
              </a:lnSpc>
              <a:spcBef>
                <a:spcPts val="0"/>
              </a:spcBef>
              <a:spcAft>
                <a:spcPts val="0"/>
              </a:spcAft>
              <a:buSzPts val="1200"/>
              <a:buFont typeface="Roboto"/>
              <a:buChar char="○"/>
            </a:pPr>
            <a:r>
              <a:rPr lang="en" sz="1200">
                <a:latin typeface="Roboto"/>
                <a:ea typeface="Roboto"/>
                <a:cs typeface="Roboto"/>
                <a:sym typeface="Roboto"/>
              </a:rPr>
              <a:t>A scheduling hook by which the Web App team can use this algorithm.</a:t>
            </a:r>
            <a:endParaRPr sz="1200">
              <a:latin typeface="Roboto"/>
              <a:ea typeface="Roboto"/>
              <a:cs typeface="Roboto"/>
              <a:sym typeface="Roboto"/>
            </a:endParaRPr>
          </a:p>
          <a:p>
            <a:pPr indent="-317500" lvl="1" marL="914400" rtl="0" algn="just">
              <a:lnSpc>
                <a:spcPct val="150000"/>
              </a:lnSpc>
              <a:spcBef>
                <a:spcPts val="0"/>
              </a:spcBef>
              <a:spcAft>
                <a:spcPts val="0"/>
              </a:spcAft>
              <a:buSzPts val="1400"/>
              <a:buFont typeface="Times New Roman"/>
              <a:buChar char="○"/>
            </a:pPr>
            <a:r>
              <a:rPr lang="en" sz="1200">
                <a:latin typeface="Roboto"/>
                <a:ea typeface="Roboto"/>
                <a:cs typeface="Roboto"/>
                <a:sym typeface="Roboto"/>
              </a:rPr>
              <a:t>Github repository: </a:t>
            </a:r>
            <a:r>
              <a:rPr lang="en" sz="1200" u="sng">
                <a:solidFill>
                  <a:schemeClr val="hlink"/>
                </a:solidFill>
                <a:latin typeface="Roboto"/>
                <a:ea typeface="Roboto"/>
                <a:cs typeface="Roboto"/>
                <a:sym typeface="Roboto"/>
                <a:hlinkClick r:id="rId3"/>
              </a:rPr>
              <a:t>https://github.com/SushiTeam2022/KAAB-ML</a:t>
            </a:r>
            <a:endParaRPr sz="1200">
              <a:latin typeface="Roboto"/>
              <a:ea typeface="Roboto"/>
              <a:cs typeface="Roboto"/>
              <a:sym typeface="Roboto"/>
            </a:endParaRPr>
          </a:p>
          <a:p>
            <a:pPr indent="-304800" lvl="2" marL="1371600" rtl="0" algn="just">
              <a:lnSpc>
                <a:spcPct val="150000"/>
              </a:lnSpc>
              <a:spcBef>
                <a:spcPts val="0"/>
              </a:spcBef>
              <a:spcAft>
                <a:spcPts val="0"/>
              </a:spcAft>
              <a:buSzPts val="1200"/>
              <a:buFont typeface="Roboto"/>
              <a:buChar char="■"/>
            </a:pPr>
            <a:r>
              <a:rPr lang="en" sz="1200">
                <a:latin typeface="Roboto"/>
                <a:ea typeface="Roboto"/>
                <a:cs typeface="Roboto"/>
                <a:sym typeface="Roboto"/>
              </a:rPr>
              <a:t>Python script, Instructional user manual and documentation for development, and a fully functional, modified YOLOv5 model.</a:t>
            </a:r>
            <a:endParaRPr sz="1200">
              <a:latin typeface="Roboto"/>
              <a:ea typeface="Roboto"/>
              <a:cs typeface="Roboto"/>
              <a:sym typeface="Roboto"/>
            </a:endParaRPr>
          </a:p>
          <a:p>
            <a:pPr indent="-317500" lvl="1" marL="914400" rtl="0" algn="just">
              <a:lnSpc>
                <a:spcPct val="150000"/>
              </a:lnSpc>
              <a:spcBef>
                <a:spcPts val="0"/>
              </a:spcBef>
              <a:spcAft>
                <a:spcPts val="0"/>
              </a:spcAft>
              <a:buSzPts val="1400"/>
              <a:buFont typeface="Times New Roman"/>
              <a:buChar char="○"/>
            </a:pPr>
            <a:r>
              <a:rPr lang="en" sz="1200">
                <a:latin typeface="Roboto"/>
                <a:ea typeface="Roboto"/>
                <a:cs typeface="Roboto"/>
                <a:sym typeface="Roboto"/>
              </a:rPr>
              <a:t>Conditional feature: </a:t>
            </a:r>
            <a:endParaRPr sz="1200">
              <a:latin typeface="Roboto"/>
              <a:ea typeface="Roboto"/>
              <a:cs typeface="Roboto"/>
              <a:sym typeface="Roboto"/>
            </a:endParaRPr>
          </a:p>
          <a:p>
            <a:pPr indent="-317500" lvl="2" marL="1371600" rtl="0" algn="just">
              <a:lnSpc>
                <a:spcPct val="150000"/>
              </a:lnSpc>
              <a:spcBef>
                <a:spcPts val="0"/>
              </a:spcBef>
              <a:spcAft>
                <a:spcPts val="0"/>
              </a:spcAft>
              <a:buSzPts val="1400"/>
              <a:buFont typeface="Times New Roman"/>
              <a:buChar char="■"/>
            </a:pPr>
            <a:r>
              <a:rPr lang="en" sz="1200">
                <a:latin typeface="Roboto"/>
                <a:ea typeface="Roboto"/>
                <a:cs typeface="Roboto"/>
                <a:sym typeface="Roboto"/>
              </a:rPr>
              <a:t>Categorize the litter (e.g. Plastic, Paper, Organics,...).</a:t>
            </a:r>
            <a:endParaRPr sz="1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&amp; Design</a:t>
            </a:r>
            <a:endParaRPr/>
          </a:p>
        </p:txBody>
      </p:sp>
      <p:sp>
        <p:nvSpPr>
          <p:cNvPr id="122" name="Google Shape;122;p20"/>
          <p:cNvSpPr txBox="1"/>
          <p:nvPr>
            <p:ph idx="1" type="body"/>
          </p:nvPr>
        </p:nvSpPr>
        <p:spPr>
          <a:xfrm>
            <a:off x="3770975" y="500925"/>
            <a:ext cx="5373000" cy="4551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a:solidFill>
                  <a:schemeClr val="accent1"/>
                </a:solidFill>
              </a:rPr>
              <a:t>YOLO</a:t>
            </a:r>
            <a:r>
              <a:rPr b="1" lang="en">
                <a:solidFill>
                  <a:schemeClr val="accent1"/>
                </a:solidFill>
              </a:rPr>
              <a:t>v5 - You Only Look Once</a:t>
            </a:r>
            <a:endParaRPr>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Design</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Object Detection Algorithm</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Divides Image into grid</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Each Cell is responsible for detecting objects within itself</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Processes</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Cross Stage Partial Network - Backbone used to extract important features from image</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PANet Feature Pyramid Network - Model Neck to extract features and output predictions</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Model Head - Output of object locations, final predictions and scores, and generates bounding boxes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Benefits</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Utilizes PyTorch machine learning framework</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Faster object detection processing</a:t>
            </a:r>
            <a:endParaRPr>
              <a:solidFill>
                <a:schemeClr val="accent1"/>
              </a:solidFill>
            </a:endParaRPr>
          </a:p>
          <a:p>
            <a:pPr indent="-298450" lvl="1" marL="914400" rtl="0" algn="l">
              <a:spcBef>
                <a:spcPts val="0"/>
              </a:spcBef>
              <a:spcAft>
                <a:spcPts val="0"/>
              </a:spcAft>
              <a:buClr>
                <a:schemeClr val="accent1"/>
              </a:buClr>
              <a:buSzPts val="1100"/>
              <a:buChar char="○"/>
            </a:pPr>
            <a:r>
              <a:rPr lang="en">
                <a:solidFill>
                  <a:schemeClr val="accent1"/>
                </a:solidFill>
              </a:rPr>
              <a:t>Training optimization using SGD</a:t>
            </a:r>
            <a:endParaRPr>
              <a:solidFill>
                <a:schemeClr val="accent1"/>
              </a:solidFill>
            </a:endParaRPr>
          </a:p>
          <a:p>
            <a:pPr indent="0" lvl="0" marL="0" rtl="0" algn="ctr">
              <a:spcBef>
                <a:spcPts val="1200"/>
              </a:spcBef>
              <a:spcAft>
                <a:spcPts val="0"/>
              </a:spcAft>
              <a:buNone/>
            </a:pPr>
            <a:r>
              <a:rPr b="1" lang="en">
                <a:solidFill>
                  <a:schemeClr val="accent1"/>
                </a:solidFill>
              </a:rPr>
              <a:t>Dataset</a:t>
            </a:r>
            <a:endParaRPr b="1">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Utilizing previous semester’s collected Google Street Images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Pre-annotated litter objects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2592 images containing 9371 annotations</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pic>
        <p:nvPicPr>
          <p:cNvPr id="123" name="Google Shape;123;p20"/>
          <p:cNvPicPr preferRelativeResize="0"/>
          <p:nvPr/>
        </p:nvPicPr>
        <p:blipFill>
          <a:blip r:embed="rId3">
            <a:alphaModFix/>
          </a:blip>
          <a:stretch>
            <a:fillRect/>
          </a:stretch>
        </p:blipFill>
        <p:spPr>
          <a:xfrm>
            <a:off x="46375" y="2160150"/>
            <a:ext cx="3658199" cy="182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YOLOv5 Requirements</a:t>
            </a:r>
            <a:endParaRPr/>
          </a:p>
        </p:txBody>
      </p:sp>
      <p:sp>
        <p:nvSpPr>
          <p:cNvPr id="129" name="Google Shape;129;p21"/>
          <p:cNvSpPr txBox="1"/>
          <p:nvPr/>
        </p:nvSpPr>
        <p:spPr>
          <a:xfrm>
            <a:off x="64825" y="1354300"/>
            <a:ext cx="9012000" cy="36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accent1"/>
                </a:solidFill>
                <a:latin typeface="Roboto"/>
                <a:ea typeface="Roboto"/>
                <a:cs typeface="Roboto"/>
                <a:sym typeface="Roboto"/>
              </a:rPr>
              <a:t>Google Cloud Instance</a:t>
            </a:r>
            <a:endParaRPr sz="1300">
              <a:solidFill>
                <a:schemeClr val="accent1"/>
              </a:solidFill>
              <a:latin typeface="Roboto"/>
              <a:ea typeface="Roboto"/>
              <a:cs typeface="Roboto"/>
              <a:sym typeface="Roboto"/>
            </a:endParaRPr>
          </a:p>
          <a:p>
            <a:pPr indent="-311150" lvl="0" marL="457200" rtl="0" algn="l">
              <a:lnSpc>
                <a:spcPct val="115000"/>
              </a:lnSpc>
              <a:spcBef>
                <a:spcPts val="120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N1-highmem-4 - Google Cloud Instance</a:t>
            </a:r>
            <a:endParaRPr sz="1300">
              <a:solidFill>
                <a:schemeClr val="accent1"/>
              </a:solidFill>
              <a:latin typeface="Roboto"/>
              <a:ea typeface="Roboto"/>
              <a:cs typeface="Roboto"/>
              <a:sym typeface="Roboto"/>
            </a:endParaRPr>
          </a:p>
          <a:p>
            <a:pPr indent="-311150" lvl="1" marL="9144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4 vCPUs</a:t>
            </a:r>
            <a:endParaRPr sz="1300">
              <a:solidFill>
                <a:schemeClr val="accent1"/>
              </a:solidFill>
              <a:latin typeface="Roboto"/>
              <a:ea typeface="Roboto"/>
              <a:cs typeface="Roboto"/>
              <a:sym typeface="Roboto"/>
            </a:endParaRPr>
          </a:p>
          <a:p>
            <a:pPr indent="-311150" lvl="1" marL="9144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26 GB memory </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100 GB Balanced persistent disk - Storage for images and weights</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NVIDIA Tesla T4 GPU - Cost Efficient GPU for machine learning </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Google’s Deep Learning optimized Debian 10 image</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Shared Access between group members</a:t>
            </a:r>
            <a:endParaRPr sz="1300">
              <a:solidFill>
                <a:schemeClr val="accent1"/>
              </a:solidFill>
              <a:latin typeface="Roboto"/>
              <a:ea typeface="Roboto"/>
              <a:cs typeface="Roboto"/>
              <a:sym typeface="Roboto"/>
            </a:endParaRPr>
          </a:p>
          <a:p>
            <a:pPr indent="0" lvl="0" marL="0" rtl="0" algn="l">
              <a:lnSpc>
                <a:spcPct val="115000"/>
              </a:lnSpc>
              <a:spcBef>
                <a:spcPts val="1200"/>
              </a:spcBef>
              <a:spcAft>
                <a:spcPts val="0"/>
              </a:spcAft>
              <a:buNone/>
            </a:pPr>
            <a:r>
              <a:rPr b="1" lang="en" sz="1300">
                <a:solidFill>
                  <a:schemeClr val="accent1"/>
                </a:solidFill>
                <a:latin typeface="Roboto"/>
                <a:ea typeface="Roboto"/>
                <a:cs typeface="Roboto"/>
                <a:sym typeface="Roboto"/>
              </a:rPr>
              <a:t>YOLOv5</a:t>
            </a:r>
            <a:endParaRPr b="1" sz="1300">
              <a:solidFill>
                <a:schemeClr val="accent1"/>
              </a:solidFill>
              <a:latin typeface="Roboto"/>
              <a:ea typeface="Roboto"/>
              <a:cs typeface="Roboto"/>
              <a:sym typeface="Roboto"/>
            </a:endParaRPr>
          </a:p>
          <a:p>
            <a:pPr indent="-311150" lvl="0" marL="457200" rtl="0" algn="l">
              <a:lnSpc>
                <a:spcPct val="115000"/>
              </a:lnSpc>
              <a:spcBef>
                <a:spcPts val="120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PyTorch - </a:t>
            </a:r>
            <a:r>
              <a:rPr lang="en" sz="1300">
                <a:solidFill>
                  <a:schemeClr val="accent1"/>
                </a:solidFill>
                <a:latin typeface="Roboto"/>
                <a:ea typeface="Roboto"/>
                <a:cs typeface="Roboto"/>
                <a:sym typeface="Roboto"/>
              </a:rPr>
              <a:t>Machine Learning </a:t>
            </a:r>
            <a:r>
              <a:rPr lang="en" sz="1300">
                <a:solidFill>
                  <a:schemeClr val="accent1"/>
                </a:solidFill>
                <a:latin typeface="Roboto"/>
                <a:ea typeface="Roboto"/>
                <a:cs typeface="Roboto"/>
                <a:sym typeface="Roboto"/>
              </a:rPr>
              <a:t>Framework based on Torch</a:t>
            </a:r>
            <a:r>
              <a:rPr lang="en" sz="1300">
                <a:solidFill>
                  <a:schemeClr val="accent1"/>
                </a:solidFill>
                <a:latin typeface="Roboto"/>
                <a:ea typeface="Roboto"/>
                <a:cs typeface="Roboto"/>
                <a:sym typeface="Roboto"/>
              </a:rPr>
              <a:t> l</a:t>
            </a:r>
            <a:r>
              <a:rPr lang="en" sz="1300">
                <a:solidFill>
                  <a:schemeClr val="accent1"/>
                </a:solidFill>
                <a:latin typeface="Roboto"/>
                <a:ea typeface="Roboto"/>
                <a:cs typeface="Roboto"/>
                <a:sym typeface="Roboto"/>
              </a:rPr>
              <a:t>ibrary for Tensors</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Torchvision - In model image transformations and augmentations</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OpenCV - Image processing and computer vision library</a:t>
            </a:r>
            <a:endParaRPr sz="1300">
              <a:solidFill>
                <a:schemeClr val="accent1"/>
              </a:solidFill>
              <a:latin typeface="Roboto"/>
              <a:ea typeface="Roboto"/>
              <a:cs typeface="Roboto"/>
              <a:sym typeface="Roboto"/>
            </a:endParaRPr>
          </a:p>
          <a:p>
            <a:pPr indent="-311150" lvl="0" marL="457200" rtl="0" algn="l">
              <a:lnSpc>
                <a:spcPct val="115000"/>
              </a:lnSpc>
              <a:spcBef>
                <a:spcPts val="0"/>
              </a:spcBef>
              <a:spcAft>
                <a:spcPts val="0"/>
              </a:spcAft>
              <a:buClr>
                <a:schemeClr val="accent1"/>
              </a:buClr>
              <a:buSzPts val="1300"/>
              <a:buFont typeface="Roboto"/>
              <a:buChar char="●"/>
            </a:pPr>
            <a:r>
              <a:rPr lang="en" sz="1300">
                <a:solidFill>
                  <a:schemeClr val="accent1"/>
                </a:solidFill>
                <a:latin typeface="Roboto"/>
                <a:ea typeface="Roboto"/>
                <a:cs typeface="Roboto"/>
                <a:sym typeface="Roboto"/>
              </a:rPr>
              <a:t>Weights and Biases - Online real-time hyperparameter and training monitor</a:t>
            </a:r>
            <a:endParaRPr sz="1300">
              <a:solidFill>
                <a:schemeClr val="accen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